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slideLayouts/slideLayout2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1" r:id="rId2"/>
    <p:sldMasterId id="2147483673" r:id="rId3"/>
  </p:sldMasterIdLst>
  <p:notesMasterIdLst>
    <p:notesMasterId r:id="rId35"/>
  </p:notesMasterIdLst>
  <p:sldIdLst>
    <p:sldId id="356" r:id="rId4"/>
    <p:sldId id="354" r:id="rId5"/>
    <p:sldId id="357" r:id="rId6"/>
    <p:sldId id="386" r:id="rId7"/>
    <p:sldId id="387" r:id="rId8"/>
    <p:sldId id="388" r:id="rId9"/>
    <p:sldId id="389" r:id="rId10"/>
    <p:sldId id="358" r:id="rId11"/>
    <p:sldId id="390" r:id="rId12"/>
    <p:sldId id="391" r:id="rId13"/>
    <p:sldId id="392" r:id="rId14"/>
    <p:sldId id="393" r:id="rId15"/>
    <p:sldId id="394" r:id="rId16"/>
    <p:sldId id="395" r:id="rId17"/>
    <p:sldId id="396" r:id="rId18"/>
    <p:sldId id="397" r:id="rId19"/>
    <p:sldId id="398" r:id="rId20"/>
    <p:sldId id="399" r:id="rId21"/>
    <p:sldId id="400" r:id="rId22"/>
    <p:sldId id="401" r:id="rId23"/>
    <p:sldId id="402" r:id="rId24"/>
    <p:sldId id="403" r:id="rId25"/>
    <p:sldId id="404" r:id="rId26"/>
    <p:sldId id="405" r:id="rId27"/>
    <p:sldId id="406" r:id="rId28"/>
    <p:sldId id="407" r:id="rId29"/>
    <p:sldId id="408" r:id="rId30"/>
    <p:sldId id="409" r:id="rId31"/>
    <p:sldId id="410" r:id="rId32"/>
    <p:sldId id="411" r:id="rId33"/>
    <p:sldId id="346"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544"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F45E1A7-A769-4737-8D0F-8268ABFC7547}" v="9" dt="2024-11-14T17:39:04.36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707" autoAdjust="0"/>
    <p:restoredTop sz="83031" autoAdjust="0"/>
  </p:normalViewPr>
  <p:slideViewPr>
    <p:cSldViewPr snapToGrid="0" showGuides="1">
      <p:cViewPr varScale="1">
        <p:scale>
          <a:sx n="133" d="100"/>
          <a:sy n="133" d="100"/>
        </p:scale>
        <p:origin x="1556" y="88"/>
      </p:cViewPr>
      <p:guideLst>
        <p:guide orient="horz" pos="2544"/>
        <p:guide pos="384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tableStyles" Target="tableStyles.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slide" Target="slides/slide3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viewProps" Target="viewProps.xml"/><Relationship Id="rId40" Type="http://schemas.microsoft.com/office/2016/11/relationships/changesInfo" Target="changesInfos/changesInfo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presProps" Target="presProp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driano Busson de Jesus" userId="d30faa94-7626-4817-adac-09404dad0ab0" providerId="ADAL" clId="{6F45E1A7-A769-4737-8D0F-8268ABFC7547}"/>
    <pc:docChg chg="undo custSel addSld delSld modSld sldOrd">
      <pc:chgData name="Adriano Busson de Jesus" userId="d30faa94-7626-4817-adac-09404dad0ab0" providerId="ADAL" clId="{6F45E1A7-A769-4737-8D0F-8268ABFC7547}" dt="2024-11-14T17:44:44.424" v="436" actId="6549"/>
      <pc:docMkLst>
        <pc:docMk/>
      </pc:docMkLst>
      <pc:sldChg chg="modSp mod">
        <pc:chgData name="Adriano Busson de Jesus" userId="d30faa94-7626-4817-adac-09404dad0ab0" providerId="ADAL" clId="{6F45E1A7-A769-4737-8D0F-8268ABFC7547}" dt="2024-11-14T17:31:28.218" v="377" actId="20577"/>
        <pc:sldMkLst>
          <pc:docMk/>
          <pc:sldMk cId="498620095" sldId="354"/>
        </pc:sldMkLst>
        <pc:spChg chg="mod">
          <ac:chgData name="Adriano Busson de Jesus" userId="d30faa94-7626-4817-adac-09404dad0ab0" providerId="ADAL" clId="{6F45E1A7-A769-4737-8D0F-8268ABFC7547}" dt="2024-11-14T17:31:28.218" v="377" actId="20577"/>
          <ac:spMkLst>
            <pc:docMk/>
            <pc:sldMk cId="498620095" sldId="354"/>
            <ac:spMk id="39" creationId="{7D998ED4-A105-40ED-8D9A-07EBE0D04111}"/>
          </ac:spMkLst>
        </pc:spChg>
      </pc:sldChg>
      <pc:sldChg chg="modSp mod">
        <pc:chgData name="Adriano Busson de Jesus" userId="d30faa94-7626-4817-adac-09404dad0ab0" providerId="ADAL" clId="{6F45E1A7-A769-4737-8D0F-8268ABFC7547}" dt="2024-11-14T17:02:15.157" v="10"/>
        <pc:sldMkLst>
          <pc:docMk/>
          <pc:sldMk cId="2637474406" sldId="356"/>
        </pc:sldMkLst>
        <pc:spChg chg="mod">
          <ac:chgData name="Adriano Busson de Jesus" userId="d30faa94-7626-4817-adac-09404dad0ab0" providerId="ADAL" clId="{6F45E1A7-A769-4737-8D0F-8268ABFC7547}" dt="2024-11-14T17:02:15.157" v="10"/>
          <ac:spMkLst>
            <pc:docMk/>
            <pc:sldMk cId="2637474406" sldId="356"/>
            <ac:spMk id="3" creationId="{8E996CC4-A0D4-7AB5-DDD2-ECAB001FC491}"/>
          </ac:spMkLst>
        </pc:spChg>
        <pc:spChg chg="mod">
          <ac:chgData name="Adriano Busson de Jesus" userId="d30faa94-7626-4817-adac-09404dad0ab0" providerId="ADAL" clId="{6F45E1A7-A769-4737-8D0F-8268ABFC7547}" dt="2024-11-14T16:59:54.804" v="4" actId="6549"/>
          <ac:spMkLst>
            <pc:docMk/>
            <pc:sldMk cId="2637474406" sldId="356"/>
            <ac:spMk id="8" creationId="{03B4C724-0776-4328-8F0A-B72DA1579537}"/>
          </ac:spMkLst>
        </pc:spChg>
        <pc:spChg chg="mod">
          <ac:chgData name="Adriano Busson de Jesus" userId="d30faa94-7626-4817-adac-09404dad0ab0" providerId="ADAL" clId="{6F45E1A7-A769-4737-8D0F-8268ABFC7547}" dt="2024-11-14T17:01:15.922" v="9" actId="20577"/>
          <ac:spMkLst>
            <pc:docMk/>
            <pc:sldMk cId="2637474406" sldId="356"/>
            <ac:spMk id="9" creationId="{2B6167FF-AD5E-41E4-8385-3024DC936CF2}"/>
          </ac:spMkLst>
        </pc:spChg>
      </pc:sldChg>
      <pc:sldChg chg="modSp mod">
        <pc:chgData name="Adriano Busson de Jesus" userId="d30faa94-7626-4817-adac-09404dad0ab0" providerId="ADAL" clId="{6F45E1A7-A769-4737-8D0F-8268ABFC7547}" dt="2024-11-14T17:33:25.106" v="397" actId="20577"/>
        <pc:sldMkLst>
          <pc:docMk/>
          <pc:sldMk cId="3701636914" sldId="357"/>
        </pc:sldMkLst>
        <pc:spChg chg="mod">
          <ac:chgData name="Adriano Busson de Jesus" userId="d30faa94-7626-4817-adac-09404dad0ab0" providerId="ADAL" clId="{6F45E1A7-A769-4737-8D0F-8268ABFC7547}" dt="2024-11-14T17:33:25.106" v="397" actId="20577"/>
          <ac:spMkLst>
            <pc:docMk/>
            <pc:sldMk cId="3701636914" sldId="357"/>
            <ac:spMk id="39" creationId="{7D998ED4-A105-40ED-8D9A-07EBE0D04111}"/>
          </ac:spMkLst>
        </pc:spChg>
      </pc:sldChg>
      <pc:sldChg chg="modSp mod">
        <pc:chgData name="Adriano Busson de Jesus" userId="d30faa94-7626-4817-adac-09404dad0ab0" providerId="ADAL" clId="{6F45E1A7-A769-4737-8D0F-8268ABFC7547}" dt="2024-11-14T17:08:38.960" v="87" actId="20577"/>
        <pc:sldMkLst>
          <pc:docMk/>
          <pc:sldMk cId="2905563012" sldId="358"/>
        </pc:sldMkLst>
        <pc:spChg chg="mod">
          <ac:chgData name="Adriano Busson de Jesus" userId="d30faa94-7626-4817-adac-09404dad0ab0" providerId="ADAL" clId="{6F45E1A7-A769-4737-8D0F-8268ABFC7547}" dt="2024-11-14T17:08:38.960" v="87" actId="20577"/>
          <ac:spMkLst>
            <pc:docMk/>
            <pc:sldMk cId="2905563012" sldId="358"/>
            <ac:spMk id="39" creationId="{7D998ED4-A105-40ED-8D9A-07EBE0D04111}"/>
          </ac:spMkLst>
        </pc:spChg>
        <pc:spChg chg="mod">
          <ac:chgData name="Adriano Busson de Jesus" userId="d30faa94-7626-4817-adac-09404dad0ab0" providerId="ADAL" clId="{6F45E1A7-A769-4737-8D0F-8268ABFC7547}" dt="2024-11-14T17:07:46.681" v="73" actId="20577"/>
          <ac:spMkLst>
            <pc:docMk/>
            <pc:sldMk cId="2905563012" sldId="358"/>
            <ac:spMk id="40" creationId="{75699713-6AE0-4A17-A192-62B09894798A}"/>
          </ac:spMkLst>
        </pc:spChg>
      </pc:sldChg>
      <pc:sldChg chg="del">
        <pc:chgData name="Adriano Busson de Jesus" userId="d30faa94-7626-4817-adac-09404dad0ab0" providerId="ADAL" clId="{6F45E1A7-A769-4737-8D0F-8268ABFC7547}" dt="2024-11-14T17:30:55.592" v="366" actId="2696"/>
        <pc:sldMkLst>
          <pc:docMk/>
          <pc:sldMk cId="3661742981" sldId="359"/>
        </pc:sldMkLst>
      </pc:sldChg>
      <pc:sldChg chg="del">
        <pc:chgData name="Adriano Busson de Jesus" userId="d30faa94-7626-4817-adac-09404dad0ab0" providerId="ADAL" clId="{6F45E1A7-A769-4737-8D0F-8268ABFC7547}" dt="2024-11-14T17:30:55.592" v="366" actId="2696"/>
        <pc:sldMkLst>
          <pc:docMk/>
          <pc:sldMk cId="378582473" sldId="360"/>
        </pc:sldMkLst>
      </pc:sldChg>
      <pc:sldChg chg="del">
        <pc:chgData name="Adriano Busson de Jesus" userId="d30faa94-7626-4817-adac-09404dad0ab0" providerId="ADAL" clId="{6F45E1A7-A769-4737-8D0F-8268ABFC7547}" dt="2024-11-14T17:30:55.592" v="366" actId="2696"/>
        <pc:sldMkLst>
          <pc:docMk/>
          <pc:sldMk cId="3576354562" sldId="361"/>
        </pc:sldMkLst>
      </pc:sldChg>
      <pc:sldChg chg="del">
        <pc:chgData name="Adriano Busson de Jesus" userId="d30faa94-7626-4817-adac-09404dad0ab0" providerId="ADAL" clId="{6F45E1A7-A769-4737-8D0F-8268ABFC7547}" dt="2024-11-14T17:30:55.592" v="366" actId="2696"/>
        <pc:sldMkLst>
          <pc:docMk/>
          <pc:sldMk cId="1577220154" sldId="362"/>
        </pc:sldMkLst>
      </pc:sldChg>
      <pc:sldChg chg="del">
        <pc:chgData name="Adriano Busson de Jesus" userId="d30faa94-7626-4817-adac-09404dad0ab0" providerId="ADAL" clId="{6F45E1A7-A769-4737-8D0F-8268ABFC7547}" dt="2024-11-14T17:30:55.592" v="366" actId="2696"/>
        <pc:sldMkLst>
          <pc:docMk/>
          <pc:sldMk cId="1447728426" sldId="363"/>
        </pc:sldMkLst>
      </pc:sldChg>
      <pc:sldChg chg="del">
        <pc:chgData name="Adriano Busson de Jesus" userId="d30faa94-7626-4817-adac-09404dad0ab0" providerId="ADAL" clId="{6F45E1A7-A769-4737-8D0F-8268ABFC7547}" dt="2024-11-14T17:30:55.592" v="366" actId="2696"/>
        <pc:sldMkLst>
          <pc:docMk/>
          <pc:sldMk cId="2023316011" sldId="364"/>
        </pc:sldMkLst>
      </pc:sldChg>
      <pc:sldChg chg="del">
        <pc:chgData name="Adriano Busson de Jesus" userId="d30faa94-7626-4817-adac-09404dad0ab0" providerId="ADAL" clId="{6F45E1A7-A769-4737-8D0F-8268ABFC7547}" dt="2024-11-14T17:30:55.592" v="366" actId="2696"/>
        <pc:sldMkLst>
          <pc:docMk/>
          <pc:sldMk cId="2001963059" sldId="365"/>
        </pc:sldMkLst>
      </pc:sldChg>
      <pc:sldChg chg="del">
        <pc:chgData name="Adriano Busson de Jesus" userId="d30faa94-7626-4817-adac-09404dad0ab0" providerId="ADAL" clId="{6F45E1A7-A769-4737-8D0F-8268ABFC7547}" dt="2024-11-14T17:30:55.592" v="366" actId="2696"/>
        <pc:sldMkLst>
          <pc:docMk/>
          <pc:sldMk cId="868635177" sldId="366"/>
        </pc:sldMkLst>
      </pc:sldChg>
      <pc:sldChg chg="del">
        <pc:chgData name="Adriano Busson de Jesus" userId="d30faa94-7626-4817-adac-09404dad0ab0" providerId="ADAL" clId="{6F45E1A7-A769-4737-8D0F-8268ABFC7547}" dt="2024-11-14T17:30:55.592" v="366" actId="2696"/>
        <pc:sldMkLst>
          <pc:docMk/>
          <pc:sldMk cId="3386631408" sldId="367"/>
        </pc:sldMkLst>
      </pc:sldChg>
      <pc:sldChg chg="del">
        <pc:chgData name="Adriano Busson de Jesus" userId="d30faa94-7626-4817-adac-09404dad0ab0" providerId="ADAL" clId="{6F45E1A7-A769-4737-8D0F-8268ABFC7547}" dt="2024-11-14T17:30:55.592" v="366" actId="2696"/>
        <pc:sldMkLst>
          <pc:docMk/>
          <pc:sldMk cId="551565179" sldId="368"/>
        </pc:sldMkLst>
      </pc:sldChg>
      <pc:sldChg chg="del">
        <pc:chgData name="Adriano Busson de Jesus" userId="d30faa94-7626-4817-adac-09404dad0ab0" providerId="ADAL" clId="{6F45E1A7-A769-4737-8D0F-8268ABFC7547}" dt="2024-11-14T17:30:55.592" v="366" actId="2696"/>
        <pc:sldMkLst>
          <pc:docMk/>
          <pc:sldMk cId="2689499886" sldId="369"/>
        </pc:sldMkLst>
      </pc:sldChg>
      <pc:sldChg chg="del">
        <pc:chgData name="Adriano Busson de Jesus" userId="d30faa94-7626-4817-adac-09404dad0ab0" providerId="ADAL" clId="{6F45E1A7-A769-4737-8D0F-8268ABFC7547}" dt="2024-11-14T17:30:55.592" v="366" actId="2696"/>
        <pc:sldMkLst>
          <pc:docMk/>
          <pc:sldMk cId="983001547" sldId="370"/>
        </pc:sldMkLst>
      </pc:sldChg>
      <pc:sldChg chg="del">
        <pc:chgData name="Adriano Busson de Jesus" userId="d30faa94-7626-4817-adac-09404dad0ab0" providerId="ADAL" clId="{6F45E1A7-A769-4737-8D0F-8268ABFC7547}" dt="2024-11-14T17:30:55.592" v="366" actId="2696"/>
        <pc:sldMkLst>
          <pc:docMk/>
          <pc:sldMk cId="1025818244" sldId="371"/>
        </pc:sldMkLst>
      </pc:sldChg>
      <pc:sldChg chg="del">
        <pc:chgData name="Adriano Busson de Jesus" userId="d30faa94-7626-4817-adac-09404dad0ab0" providerId="ADAL" clId="{6F45E1A7-A769-4737-8D0F-8268ABFC7547}" dt="2024-11-14T17:30:55.592" v="366" actId="2696"/>
        <pc:sldMkLst>
          <pc:docMk/>
          <pc:sldMk cId="1089049026" sldId="372"/>
        </pc:sldMkLst>
      </pc:sldChg>
      <pc:sldChg chg="del">
        <pc:chgData name="Adriano Busson de Jesus" userId="d30faa94-7626-4817-adac-09404dad0ab0" providerId="ADAL" clId="{6F45E1A7-A769-4737-8D0F-8268ABFC7547}" dt="2024-11-14T17:30:55.592" v="366" actId="2696"/>
        <pc:sldMkLst>
          <pc:docMk/>
          <pc:sldMk cId="568428155" sldId="373"/>
        </pc:sldMkLst>
      </pc:sldChg>
      <pc:sldChg chg="del">
        <pc:chgData name="Adriano Busson de Jesus" userId="d30faa94-7626-4817-adac-09404dad0ab0" providerId="ADAL" clId="{6F45E1A7-A769-4737-8D0F-8268ABFC7547}" dt="2024-11-14T17:30:55.592" v="366" actId="2696"/>
        <pc:sldMkLst>
          <pc:docMk/>
          <pc:sldMk cId="2842197234" sldId="377"/>
        </pc:sldMkLst>
      </pc:sldChg>
      <pc:sldChg chg="del">
        <pc:chgData name="Adriano Busson de Jesus" userId="d30faa94-7626-4817-adac-09404dad0ab0" providerId="ADAL" clId="{6F45E1A7-A769-4737-8D0F-8268ABFC7547}" dt="2024-11-14T17:30:55.592" v="366" actId="2696"/>
        <pc:sldMkLst>
          <pc:docMk/>
          <pc:sldMk cId="795107547" sldId="378"/>
        </pc:sldMkLst>
      </pc:sldChg>
      <pc:sldChg chg="del">
        <pc:chgData name="Adriano Busson de Jesus" userId="d30faa94-7626-4817-adac-09404dad0ab0" providerId="ADAL" clId="{6F45E1A7-A769-4737-8D0F-8268ABFC7547}" dt="2024-11-14T17:30:55.592" v="366" actId="2696"/>
        <pc:sldMkLst>
          <pc:docMk/>
          <pc:sldMk cId="3014311638" sldId="379"/>
        </pc:sldMkLst>
      </pc:sldChg>
      <pc:sldChg chg="del">
        <pc:chgData name="Adriano Busson de Jesus" userId="d30faa94-7626-4817-adac-09404dad0ab0" providerId="ADAL" clId="{6F45E1A7-A769-4737-8D0F-8268ABFC7547}" dt="2024-11-14T17:30:55.592" v="366" actId="2696"/>
        <pc:sldMkLst>
          <pc:docMk/>
          <pc:sldMk cId="2183464912" sldId="380"/>
        </pc:sldMkLst>
      </pc:sldChg>
      <pc:sldChg chg="del">
        <pc:chgData name="Adriano Busson de Jesus" userId="d30faa94-7626-4817-adac-09404dad0ab0" providerId="ADAL" clId="{6F45E1A7-A769-4737-8D0F-8268ABFC7547}" dt="2024-11-14T17:30:55.592" v="366" actId="2696"/>
        <pc:sldMkLst>
          <pc:docMk/>
          <pc:sldMk cId="2722331724" sldId="381"/>
        </pc:sldMkLst>
      </pc:sldChg>
      <pc:sldChg chg="del">
        <pc:chgData name="Adriano Busson de Jesus" userId="d30faa94-7626-4817-adac-09404dad0ab0" providerId="ADAL" clId="{6F45E1A7-A769-4737-8D0F-8268ABFC7547}" dt="2024-11-14T17:30:55.592" v="366" actId="2696"/>
        <pc:sldMkLst>
          <pc:docMk/>
          <pc:sldMk cId="2718531406" sldId="382"/>
        </pc:sldMkLst>
      </pc:sldChg>
      <pc:sldChg chg="del">
        <pc:chgData name="Adriano Busson de Jesus" userId="d30faa94-7626-4817-adac-09404dad0ab0" providerId="ADAL" clId="{6F45E1A7-A769-4737-8D0F-8268ABFC7547}" dt="2024-11-14T17:30:55.592" v="366" actId="2696"/>
        <pc:sldMkLst>
          <pc:docMk/>
          <pc:sldMk cId="3198557399" sldId="383"/>
        </pc:sldMkLst>
      </pc:sldChg>
      <pc:sldChg chg="del">
        <pc:chgData name="Adriano Busson de Jesus" userId="d30faa94-7626-4817-adac-09404dad0ab0" providerId="ADAL" clId="{6F45E1A7-A769-4737-8D0F-8268ABFC7547}" dt="2024-11-14T17:30:55.592" v="366" actId="2696"/>
        <pc:sldMkLst>
          <pc:docMk/>
          <pc:sldMk cId="3489695296" sldId="384"/>
        </pc:sldMkLst>
      </pc:sldChg>
      <pc:sldChg chg="del">
        <pc:chgData name="Adriano Busson de Jesus" userId="d30faa94-7626-4817-adac-09404dad0ab0" providerId="ADAL" clId="{6F45E1A7-A769-4737-8D0F-8268ABFC7547}" dt="2024-11-14T17:30:55.592" v="366" actId="2696"/>
        <pc:sldMkLst>
          <pc:docMk/>
          <pc:sldMk cId="3385533848" sldId="385"/>
        </pc:sldMkLst>
      </pc:sldChg>
      <pc:sldChg chg="addSp delSp modSp add mod">
        <pc:chgData name="Adriano Busson de Jesus" userId="d30faa94-7626-4817-adac-09404dad0ab0" providerId="ADAL" clId="{6F45E1A7-A769-4737-8D0F-8268ABFC7547}" dt="2024-11-14T17:04:38.686" v="44" actId="1076"/>
        <pc:sldMkLst>
          <pc:docMk/>
          <pc:sldMk cId="1008847197" sldId="386"/>
        </pc:sldMkLst>
        <pc:spChg chg="del">
          <ac:chgData name="Adriano Busson de Jesus" userId="d30faa94-7626-4817-adac-09404dad0ab0" providerId="ADAL" clId="{6F45E1A7-A769-4737-8D0F-8268ABFC7547}" dt="2024-11-14T17:04:32.042" v="41" actId="478"/>
          <ac:spMkLst>
            <pc:docMk/>
            <pc:sldMk cId="1008847197" sldId="386"/>
            <ac:spMk id="39" creationId="{7D998ED4-A105-40ED-8D9A-07EBE0D04111}"/>
          </ac:spMkLst>
        </pc:spChg>
        <pc:picChg chg="add mod">
          <ac:chgData name="Adriano Busson de Jesus" userId="d30faa94-7626-4817-adac-09404dad0ab0" providerId="ADAL" clId="{6F45E1A7-A769-4737-8D0F-8268ABFC7547}" dt="2024-11-14T17:04:38.686" v="44" actId="1076"/>
          <ac:picMkLst>
            <pc:docMk/>
            <pc:sldMk cId="1008847197" sldId="386"/>
            <ac:picMk id="3" creationId="{6BD5C134-B1FC-6E1B-BB76-2FBD4C6AC00A}"/>
          </ac:picMkLst>
        </pc:picChg>
      </pc:sldChg>
      <pc:sldChg chg="modSp add mod ord">
        <pc:chgData name="Adriano Busson de Jesus" userId="d30faa94-7626-4817-adac-09404dad0ab0" providerId="ADAL" clId="{6F45E1A7-A769-4737-8D0F-8268ABFC7547}" dt="2024-11-14T17:33:45.891" v="401" actId="20577"/>
        <pc:sldMkLst>
          <pc:docMk/>
          <pc:sldMk cId="2601827078" sldId="387"/>
        </pc:sldMkLst>
        <pc:spChg chg="mod">
          <ac:chgData name="Adriano Busson de Jesus" userId="d30faa94-7626-4817-adac-09404dad0ab0" providerId="ADAL" clId="{6F45E1A7-A769-4737-8D0F-8268ABFC7547}" dt="2024-11-14T17:33:45.891" v="401" actId="20577"/>
          <ac:spMkLst>
            <pc:docMk/>
            <pc:sldMk cId="2601827078" sldId="387"/>
            <ac:spMk id="39" creationId="{7D998ED4-A105-40ED-8D9A-07EBE0D04111}"/>
          </ac:spMkLst>
        </pc:spChg>
      </pc:sldChg>
      <pc:sldChg chg="modSp add mod">
        <pc:chgData name="Adriano Busson de Jesus" userId="d30faa94-7626-4817-adac-09404dad0ab0" providerId="ADAL" clId="{6F45E1A7-A769-4737-8D0F-8268ABFC7547}" dt="2024-11-14T17:07:25.397" v="59" actId="113"/>
        <pc:sldMkLst>
          <pc:docMk/>
          <pc:sldMk cId="4220376282" sldId="388"/>
        </pc:sldMkLst>
        <pc:spChg chg="mod">
          <ac:chgData name="Adriano Busson de Jesus" userId="d30faa94-7626-4817-adac-09404dad0ab0" providerId="ADAL" clId="{6F45E1A7-A769-4737-8D0F-8268ABFC7547}" dt="2024-11-14T17:07:25.397" v="59" actId="113"/>
          <ac:spMkLst>
            <pc:docMk/>
            <pc:sldMk cId="4220376282" sldId="388"/>
            <ac:spMk id="39" creationId="{7D998ED4-A105-40ED-8D9A-07EBE0D04111}"/>
          </ac:spMkLst>
        </pc:spChg>
      </pc:sldChg>
      <pc:sldChg chg="modSp add mod">
        <pc:chgData name="Adriano Busson de Jesus" userId="d30faa94-7626-4817-adac-09404dad0ab0" providerId="ADAL" clId="{6F45E1A7-A769-4737-8D0F-8268ABFC7547}" dt="2024-11-14T17:37:32.157" v="411" actId="113"/>
        <pc:sldMkLst>
          <pc:docMk/>
          <pc:sldMk cId="108334569" sldId="389"/>
        </pc:sldMkLst>
        <pc:spChg chg="mod">
          <ac:chgData name="Adriano Busson de Jesus" userId="d30faa94-7626-4817-adac-09404dad0ab0" providerId="ADAL" clId="{6F45E1A7-A769-4737-8D0F-8268ABFC7547}" dt="2024-11-14T17:37:32.157" v="411" actId="113"/>
          <ac:spMkLst>
            <pc:docMk/>
            <pc:sldMk cId="108334569" sldId="389"/>
            <ac:spMk id="39" creationId="{7D998ED4-A105-40ED-8D9A-07EBE0D04111}"/>
          </ac:spMkLst>
        </pc:spChg>
      </pc:sldChg>
      <pc:sldChg chg="modSp add mod">
        <pc:chgData name="Adriano Busson de Jesus" userId="d30faa94-7626-4817-adac-09404dad0ab0" providerId="ADAL" clId="{6F45E1A7-A769-4737-8D0F-8268ABFC7547}" dt="2024-11-14T17:38:52.252" v="413" actId="21"/>
        <pc:sldMkLst>
          <pc:docMk/>
          <pc:sldMk cId="3693460954" sldId="390"/>
        </pc:sldMkLst>
        <pc:spChg chg="mod">
          <ac:chgData name="Adriano Busson de Jesus" userId="d30faa94-7626-4817-adac-09404dad0ab0" providerId="ADAL" clId="{6F45E1A7-A769-4737-8D0F-8268ABFC7547}" dt="2024-11-14T17:38:52.252" v="413" actId="21"/>
          <ac:spMkLst>
            <pc:docMk/>
            <pc:sldMk cId="3693460954" sldId="390"/>
            <ac:spMk id="39" creationId="{7D998ED4-A105-40ED-8D9A-07EBE0D04111}"/>
          </ac:spMkLst>
        </pc:spChg>
        <pc:spChg chg="mod">
          <ac:chgData name="Adriano Busson de Jesus" userId="d30faa94-7626-4817-adac-09404dad0ab0" providerId="ADAL" clId="{6F45E1A7-A769-4737-8D0F-8268ABFC7547}" dt="2024-11-14T17:09:39.878" v="102" actId="20577"/>
          <ac:spMkLst>
            <pc:docMk/>
            <pc:sldMk cId="3693460954" sldId="390"/>
            <ac:spMk id="40" creationId="{75699713-6AE0-4A17-A192-62B09894798A}"/>
          </ac:spMkLst>
        </pc:spChg>
      </pc:sldChg>
      <pc:sldChg chg="addSp delSp modSp add mod">
        <pc:chgData name="Adriano Busson de Jesus" userId="d30faa94-7626-4817-adac-09404dad0ab0" providerId="ADAL" clId="{6F45E1A7-A769-4737-8D0F-8268ABFC7547}" dt="2024-11-14T17:39:19.726" v="421" actId="14100"/>
        <pc:sldMkLst>
          <pc:docMk/>
          <pc:sldMk cId="2435222954" sldId="391"/>
        </pc:sldMkLst>
        <pc:spChg chg="add mod">
          <ac:chgData name="Adriano Busson de Jesus" userId="d30faa94-7626-4817-adac-09404dad0ab0" providerId="ADAL" clId="{6F45E1A7-A769-4737-8D0F-8268ABFC7547}" dt="2024-11-14T17:39:19.726" v="421" actId="14100"/>
          <ac:spMkLst>
            <pc:docMk/>
            <pc:sldMk cId="2435222954" sldId="391"/>
            <ac:spMk id="4" creationId="{DD2586F7-EC93-A55A-A09F-D2E40C61C893}"/>
          </ac:spMkLst>
        </pc:spChg>
        <pc:spChg chg="del">
          <ac:chgData name="Adriano Busson de Jesus" userId="d30faa94-7626-4817-adac-09404dad0ab0" providerId="ADAL" clId="{6F45E1A7-A769-4737-8D0F-8268ABFC7547}" dt="2024-11-14T17:10:25.730" v="111" actId="478"/>
          <ac:spMkLst>
            <pc:docMk/>
            <pc:sldMk cId="2435222954" sldId="391"/>
            <ac:spMk id="39" creationId="{7D998ED4-A105-40ED-8D9A-07EBE0D04111}"/>
          </ac:spMkLst>
        </pc:spChg>
        <pc:picChg chg="add mod">
          <ac:chgData name="Adriano Busson de Jesus" userId="d30faa94-7626-4817-adac-09404dad0ab0" providerId="ADAL" clId="{6F45E1A7-A769-4737-8D0F-8268ABFC7547}" dt="2024-11-14T17:39:17.264" v="420" actId="1076"/>
          <ac:picMkLst>
            <pc:docMk/>
            <pc:sldMk cId="2435222954" sldId="391"/>
            <ac:picMk id="3" creationId="{51D91DBC-CFC3-7B8C-86A7-2EAE562A6269}"/>
          </ac:picMkLst>
        </pc:picChg>
      </pc:sldChg>
      <pc:sldChg chg="addSp modSp add mod">
        <pc:chgData name="Adriano Busson de Jesus" userId="d30faa94-7626-4817-adac-09404dad0ab0" providerId="ADAL" clId="{6F45E1A7-A769-4737-8D0F-8268ABFC7547}" dt="2024-11-14T17:11:13.259" v="122" actId="1076"/>
        <pc:sldMkLst>
          <pc:docMk/>
          <pc:sldMk cId="549136185" sldId="392"/>
        </pc:sldMkLst>
        <pc:spChg chg="mod">
          <ac:chgData name="Adriano Busson de Jesus" userId="d30faa94-7626-4817-adac-09404dad0ab0" providerId="ADAL" clId="{6F45E1A7-A769-4737-8D0F-8268ABFC7547}" dt="2024-11-14T17:11:03.618" v="119" actId="20577"/>
          <ac:spMkLst>
            <pc:docMk/>
            <pc:sldMk cId="549136185" sldId="392"/>
            <ac:spMk id="39" creationId="{7D998ED4-A105-40ED-8D9A-07EBE0D04111}"/>
          </ac:spMkLst>
        </pc:spChg>
        <pc:picChg chg="add mod">
          <ac:chgData name="Adriano Busson de Jesus" userId="d30faa94-7626-4817-adac-09404dad0ab0" providerId="ADAL" clId="{6F45E1A7-A769-4737-8D0F-8268ABFC7547}" dt="2024-11-14T17:11:13.259" v="122" actId="1076"/>
          <ac:picMkLst>
            <pc:docMk/>
            <pc:sldMk cId="549136185" sldId="392"/>
            <ac:picMk id="3" creationId="{92895F05-69DA-0A55-562B-0596008B1233}"/>
          </ac:picMkLst>
        </pc:picChg>
      </pc:sldChg>
      <pc:sldChg chg="addSp delSp modSp add mod">
        <pc:chgData name="Adriano Busson de Jesus" userId="d30faa94-7626-4817-adac-09404dad0ab0" providerId="ADAL" clId="{6F45E1A7-A769-4737-8D0F-8268ABFC7547}" dt="2024-11-14T17:12:35.442" v="140" actId="1076"/>
        <pc:sldMkLst>
          <pc:docMk/>
          <pc:sldMk cId="2397829386" sldId="393"/>
        </pc:sldMkLst>
        <pc:spChg chg="add mod">
          <ac:chgData name="Adriano Busson de Jesus" userId="d30faa94-7626-4817-adac-09404dad0ab0" providerId="ADAL" clId="{6F45E1A7-A769-4737-8D0F-8268ABFC7547}" dt="2024-11-14T17:12:35.442" v="140" actId="1076"/>
          <ac:spMkLst>
            <pc:docMk/>
            <pc:sldMk cId="2397829386" sldId="393"/>
            <ac:spMk id="5" creationId="{7DCE3A0C-BD6E-2484-4BED-CEED6399E977}"/>
          </ac:spMkLst>
        </pc:spChg>
        <pc:spChg chg="mod">
          <ac:chgData name="Adriano Busson de Jesus" userId="d30faa94-7626-4817-adac-09404dad0ab0" providerId="ADAL" clId="{6F45E1A7-A769-4737-8D0F-8268ABFC7547}" dt="2024-11-14T17:12:03.625" v="135" actId="1076"/>
          <ac:spMkLst>
            <pc:docMk/>
            <pc:sldMk cId="2397829386" sldId="393"/>
            <ac:spMk id="39" creationId="{7D998ED4-A105-40ED-8D9A-07EBE0D04111}"/>
          </ac:spMkLst>
        </pc:spChg>
        <pc:picChg chg="del">
          <ac:chgData name="Adriano Busson de Jesus" userId="d30faa94-7626-4817-adac-09404dad0ab0" providerId="ADAL" clId="{6F45E1A7-A769-4737-8D0F-8268ABFC7547}" dt="2024-11-14T17:11:41.290" v="128" actId="478"/>
          <ac:picMkLst>
            <pc:docMk/>
            <pc:sldMk cId="2397829386" sldId="393"/>
            <ac:picMk id="3" creationId="{92895F05-69DA-0A55-562B-0596008B1233}"/>
          </ac:picMkLst>
        </pc:picChg>
        <pc:picChg chg="add mod">
          <ac:chgData name="Adriano Busson de Jesus" userId="d30faa94-7626-4817-adac-09404dad0ab0" providerId="ADAL" clId="{6F45E1A7-A769-4737-8D0F-8268ABFC7547}" dt="2024-11-14T17:12:29.355" v="138" actId="1076"/>
          <ac:picMkLst>
            <pc:docMk/>
            <pc:sldMk cId="2397829386" sldId="393"/>
            <ac:picMk id="4" creationId="{599B0C5D-D2FB-3B8C-C97D-CFB11853C45D}"/>
          </ac:picMkLst>
        </pc:picChg>
      </pc:sldChg>
      <pc:sldChg chg="delSp modSp add mod ord">
        <pc:chgData name="Adriano Busson de Jesus" userId="d30faa94-7626-4817-adac-09404dad0ab0" providerId="ADAL" clId="{6F45E1A7-A769-4737-8D0F-8268ABFC7547}" dt="2024-11-14T17:40:11.535" v="424" actId="113"/>
        <pc:sldMkLst>
          <pc:docMk/>
          <pc:sldMk cId="1109324445" sldId="394"/>
        </pc:sldMkLst>
        <pc:spChg chg="mod">
          <ac:chgData name="Adriano Busson de Jesus" userId="d30faa94-7626-4817-adac-09404dad0ab0" providerId="ADAL" clId="{6F45E1A7-A769-4737-8D0F-8268ABFC7547}" dt="2024-11-14T17:40:11.535" v="424" actId="113"/>
          <ac:spMkLst>
            <pc:docMk/>
            <pc:sldMk cId="1109324445" sldId="394"/>
            <ac:spMk id="39" creationId="{7D998ED4-A105-40ED-8D9A-07EBE0D04111}"/>
          </ac:spMkLst>
        </pc:spChg>
        <pc:spChg chg="mod">
          <ac:chgData name="Adriano Busson de Jesus" userId="d30faa94-7626-4817-adac-09404dad0ab0" providerId="ADAL" clId="{6F45E1A7-A769-4737-8D0F-8268ABFC7547}" dt="2024-11-14T17:13:02.509" v="144"/>
          <ac:spMkLst>
            <pc:docMk/>
            <pc:sldMk cId="1109324445" sldId="394"/>
            <ac:spMk id="40" creationId="{75699713-6AE0-4A17-A192-62B09894798A}"/>
          </ac:spMkLst>
        </pc:spChg>
        <pc:picChg chg="del">
          <ac:chgData name="Adriano Busson de Jesus" userId="d30faa94-7626-4817-adac-09404dad0ab0" providerId="ADAL" clId="{6F45E1A7-A769-4737-8D0F-8268ABFC7547}" dt="2024-11-14T17:13:12.513" v="145" actId="478"/>
          <ac:picMkLst>
            <pc:docMk/>
            <pc:sldMk cId="1109324445" sldId="394"/>
            <ac:picMk id="3" creationId="{92895F05-69DA-0A55-562B-0596008B1233}"/>
          </ac:picMkLst>
        </pc:picChg>
      </pc:sldChg>
      <pc:sldChg chg="modSp add mod">
        <pc:chgData name="Adriano Busson de Jesus" userId="d30faa94-7626-4817-adac-09404dad0ab0" providerId="ADAL" clId="{6F45E1A7-A769-4737-8D0F-8268ABFC7547}" dt="2024-11-14T17:40:37.902" v="425" actId="113"/>
        <pc:sldMkLst>
          <pc:docMk/>
          <pc:sldMk cId="1310183420" sldId="395"/>
        </pc:sldMkLst>
        <pc:spChg chg="mod">
          <ac:chgData name="Adriano Busson de Jesus" userId="d30faa94-7626-4817-adac-09404dad0ab0" providerId="ADAL" clId="{6F45E1A7-A769-4737-8D0F-8268ABFC7547}" dt="2024-11-14T17:40:37.902" v="425" actId="113"/>
          <ac:spMkLst>
            <pc:docMk/>
            <pc:sldMk cId="1310183420" sldId="395"/>
            <ac:spMk id="39" creationId="{7D998ED4-A105-40ED-8D9A-07EBE0D04111}"/>
          </ac:spMkLst>
        </pc:spChg>
      </pc:sldChg>
      <pc:sldChg chg="addSp delSp modSp add mod">
        <pc:chgData name="Adriano Busson de Jesus" userId="d30faa94-7626-4817-adac-09404dad0ab0" providerId="ADAL" clId="{6F45E1A7-A769-4737-8D0F-8268ABFC7547}" dt="2024-11-14T17:41:26.887" v="427" actId="113"/>
        <pc:sldMkLst>
          <pc:docMk/>
          <pc:sldMk cId="3374045723" sldId="396"/>
        </pc:sldMkLst>
        <pc:spChg chg="add del">
          <ac:chgData name="Adriano Busson de Jesus" userId="d30faa94-7626-4817-adac-09404dad0ab0" providerId="ADAL" clId="{6F45E1A7-A769-4737-8D0F-8268ABFC7547}" dt="2024-11-14T17:19:21.081" v="190" actId="22"/>
          <ac:spMkLst>
            <pc:docMk/>
            <pc:sldMk cId="3374045723" sldId="396"/>
            <ac:spMk id="3" creationId="{A680F6DF-1643-BCDF-B8F0-DCCEF3F90EED}"/>
          </ac:spMkLst>
        </pc:spChg>
        <pc:spChg chg="mod">
          <ac:chgData name="Adriano Busson de Jesus" userId="d30faa94-7626-4817-adac-09404dad0ab0" providerId="ADAL" clId="{6F45E1A7-A769-4737-8D0F-8268ABFC7547}" dt="2024-11-14T17:41:26.887" v="427" actId="113"/>
          <ac:spMkLst>
            <pc:docMk/>
            <pc:sldMk cId="3374045723" sldId="396"/>
            <ac:spMk id="39" creationId="{7D998ED4-A105-40ED-8D9A-07EBE0D04111}"/>
          </ac:spMkLst>
        </pc:spChg>
        <pc:spChg chg="mod">
          <ac:chgData name="Adriano Busson de Jesus" userId="d30faa94-7626-4817-adac-09404dad0ab0" providerId="ADAL" clId="{6F45E1A7-A769-4737-8D0F-8268ABFC7547}" dt="2024-11-14T17:16:55.924" v="157"/>
          <ac:spMkLst>
            <pc:docMk/>
            <pc:sldMk cId="3374045723" sldId="396"/>
            <ac:spMk id="40" creationId="{75699713-6AE0-4A17-A192-62B09894798A}"/>
          </ac:spMkLst>
        </pc:spChg>
      </pc:sldChg>
      <pc:sldChg chg="addSp delSp modSp add mod">
        <pc:chgData name="Adriano Busson de Jesus" userId="d30faa94-7626-4817-adac-09404dad0ab0" providerId="ADAL" clId="{6F45E1A7-A769-4737-8D0F-8268ABFC7547}" dt="2024-11-14T17:17:24.412" v="163" actId="1076"/>
        <pc:sldMkLst>
          <pc:docMk/>
          <pc:sldMk cId="1721904092" sldId="397"/>
        </pc:sldMkLst>
        <pc:spChg chg="del">
          <ac:chgData name="Adriano Busson de Jesus" userId="d30faa94-7626-4817-adac-09404dad0ab0" providerId="ADAL" clId="{6F45E1A7-A769-4737-8D0F-8268ABFC7547}" dt="2024-11-14T17:17:19.129" v="160" actId="478"/>
          <ac:spMkLst>
            <pc:docMk/>
            <pc:sldMk cId="1721904092" sldId="397"/>
            <ac:spMk id="39" creationId="{7D998ED4-A105-40ED-8D9A-07EBE0D04111}"/>
          </ac:spMkLst>
        </pc:spChg>
        <pc:picChg chg="add mod">
          <ac:chgData name="Adriano Busson de Jesus" userId="d30faa94-7626-4817-adac-09404dad0ab0" providerId="ADAL" clId="{6F45E1A7-A769-4737-8D0F-8268ABFC7547}" dt="2024-11-14T17:17:24.412" v="163" actId="1076"/>
          <ac:picMkLst>
            <pc:docMk/>
            <pc:sldMk cId="1721904092" sldId="397"/>
            <ac:picMk id="3" creationId="{9221F920-DF55-FE10-5543-9E70A51086CD}"/>
          </ac:picMkLst>
        </pc:picChg>
      </pc:sldChg>
      <pc:sldChg chg="addSp modSp add mod ord">
        <pc:chgData name="Adriano Busson de Jesus" userId="d30faa94-7626-4817-adac-09404dad0ab0" providerId="ADAL" clId="{6F45E1A7-A769-4737-8D0F-8268ABFC7547}" dt="2024-11-14T17:44:44.424" v="436" actId="6549"/>
        <pc:sldMkLst>
          <pc:docMk/>
          <pc:sldMk cId="125605546" sldId="398"/>
        </pc:sldMkLst>
        <pc:spChg chg="mod">
          <ac:chgData name="Adriano Busson de Jesus" userId="d30faa94-7626-4817-adac-09404dad0ab0" providerId="ADAL" clId="{6F45E1A7-A769-4737-8D0F-8268ABFC7547}" dt="2024-11-14T17:44:44.424" v="436" actId="6549"/>
          <ac:spMkLst>
            <pc:docMk/>
            <pc:sldMk cId="125605546" sldId="398"/>
            <ac:spMk id="39" creationId="{7D998ED4-A105-40ED-8D9A-07EBE0D04111}"/>
          </ac:spMkLst>
        </pc:spChg>
        <pc:picChg chg="add mod">
          <ac:chgData name="Adriano Busson de Jesus" userId="d30faa94-7626-4817-adac-09404dad0ab0" providerId="ADAL" clId="{6F45E1A7-A769-4737-8D0F-8268ABFC7547}" dt="2024-11-14T17:18:25.365" v="176" actId="1036"/>
          <ac:picMkLst>
            <pc:docMk/>
            <pc:sldMk cId="125605546" sldId="398"/>
            <ac:picMk id="3" creationId="{5AAAF71E-7036-B619-FD1A-18FBA61745D0}"/>
          </ac:picMkLst>
        </pc:picChg>
      </pc:sldChg>
      <pc:sldChg chg="modSp add mod ord">
        <pc:chgData name="Adriano Busson de Jesus" userId="d30faa94-7626-4817-adac-09404dad0ab0" providerId="ADAL" clId="{6F45E1A7-A769-4737-8D0F-8268ABFC7547}" dt="2024-11-14T17:20:15.772" v="210" actId="1076"/>
        <pc:sldMkLst>
          <pc:docMk/>
          <pc:sldMk cId="2204810321" sldId="399"/>
        </pc:sldMkLst>
        <pc:spChg chg="mod">
          <ac:chgData name="Adriano Busson de Jesus" userId="d30faa94-7626-4817-adac-09404dad0ab0" providerId="ADAL" clId="{6F45E1A7-A769-4737-8D0F-8268ABFC7547}" dt="2024-11-14T17:20:15.772" v="210" actId="1076"/>
          <ac:spMkLst>
            <pc:docMk/>
            <pc:sldMk cId="2204810321" sldId="399"/>
            <ac:spMk id="39" creationId="{7D998ED4-A105-40ED-8D9A-07EBE0D04111}"/>
          </ac:spMkLst>
        </pc:spChg>
        <pc:spChg chg="mod">
          <ac:chgData name="Adriano Busson de Jesus" userId="d30faa94-7626-4817-adac-09404dad0ab0" providerId="ADAL" clId="{6F45E1A7-A769-4737-8D0F-8268ABFC7547}" dt="2024-11-14T17:19:54.207" v="208" actId="20577"/>
          <ac:spMkLst>
            <pc:docMk/>
            <pc:sldMk cId="2204810321" sldId="399"/>
            <ac:spMk id="40" creationId="{75699713-6AE0-4A17-A192-62B09894798A}"/>
          </ac:spMkLst>
        </pc:spChg>
      </pc:sldChg>
      <pc:sldChg chg="modSp add mod">
        <pc:chgData name="Adriano Busson de Jesus" userId="d30faa94-7626-4817-adac-09404dad0ab0" providerId="ADAL" clId="{6F45E1A7-A769-4737-8D0F-8268ABFC7547}" dt="2024-11-14T17:21:38.491" v="241" actId="6549"/>
        <pc:sldMkLst>
          <pc:docMk/>
          <pc:sldMk cId="2263917084" sldId="400"/>
        </pc:sldMkLst>
        <pc:spChg chg="mod">
          <ac:chgData name="Adriano Busson de Jesus" userId="d30faa94-7626-4817-adac-09404dad0ab0" providerId="ADAL" clId="{6F45E1A7-A769-4737-8D0F-8268ABFC7547}" dt="2024-11-14T17:21:38.491" v="241" actId="6549"/>
          <ac:spMkLst>
            <pc:docMk/>
            <pc:sldMk cId="2263917084" sldId="400"/>
            <ac:spMk id="39" creationId="{7D998ED4-A105-40ED-8D9A-07EBE0D04111}"/>
          </ac:spMkLst>
        </pc:spChg>
      </pc:sldChg>
      <pc:sldChg chg="modSp add mod">
        <pc:chgData name="Adriano Busson de Jesus" userId="d30faa94-7626-4817-adac-09404dad0ab0" providerId="ADAL" clId="{6F45E1A7-A769-4737-8D0F-8268ABFC7547}" dt="2024-11-14T17:22:07.788" v="272" actId="20577"/>
        <pc:sldMkLst>
          <pc:docMk/>
          <pc:sldMk cId="519102545" sldId="401"/>
        </pc:sldMkLst>
        <pc:spChg chg="mod">
          <ac:chgData name="Adriano Busson de Jesus" userId="d30faa94-7626-4817-adac-09404dad0ab0" providerId="ADAL" clId="{6F45E1A7-A769-4737-8D0F-8268ABFC7547}" dt="2024-11-14T17:22:07.788" v="272" actId="20577"/>
          <ac:spMkLst>
            <pc:docMk/>
            <pc:sldMk cId="519102545" sldId="401"/>
            <ac:spMk id="39" creationId="{7D998ED4-A105-40ED-8D9A-07EBE0D04111}"/>
          </ac:spMkLst>
        </pc:spChg>
      </pc:sldChg>
      <pc:sldChg chg="addSp delSp modSp add mod">
        <pc:chgData name="Adriano Busson de Jesus" userId="d30faa94-7626-4817-adac-09404dad0ab0" providerId="ADAL" clId="{6F45E1A7-A769-4737-8D0F-8268ABFC7547}" dt="2024-11-14T17:22:36.542" v="277" actId="1076"/>
        <pc:sldMkLst>
          <pc:docMk/>
          <pc:sldMk cId="3568768576" sldId="402"/>
        </pc:sldMkLst>
        <pc:spChg chg="del">
          <ac:chgData name="Adriano Busson de Jesus" userId="d30faa94-7626-4817-adac-09404dad0ab0" providerId="ADAL" clId="{6F45E1A7-A769-4737-8D0F-8268ABFC7547}" dt="2024-11-14T17:22:30.311" v="274" actId="478"/>
          <ac:spMkLst>
            <pc:docMk/>
            <pc:sldMk cId="3568768576" sldId="402"/>
            <ac:spMk id="39" creationId="{7D998ED4-A105-40ED-8D9A-07EBE0D04111}"/>
          </ac:spMkLst>
        </pc:spChg>
        <pc:picChg chg="add mod">
          <ac:chgData name="Adriano Busson de Jesus" userId="d30faa94-7626-4817-adac-09404dad0ab0" providerId="ADAL" clId="{6F45E1A7-A769-4737-8D0F-8268ABFC7547}" dt="2024-11-14T17:22:36.542" v="277" actId="1076"/>
          <ac:picMkLst>
            <pc:docMk/>
            <pc:sldMk cId="3568768576" sldId="402"/>
            <ac:picMk id="3" creationId="{84197755-51B6-B8B0-EA96-F3664D93E075}"/>
          </ac:picMkLst>
        </pc:picChg>
      </pc:sldChg>
      <pc:sldChg chg="addSp modSp add mod ord">
        <pc:chgData name="Adriano Busson de Jesus" userId="d30faa94-7626-4817-adac-09404dad0ab0" providerId="ADAL" clId="{6F45E1A7-A769-4737-8D0F-8268ABFC7547}" dt="2024-11-14T17:23:25.411" v="287" actId="1076"/>
        <pc:sldMkLst>
          <pc:docMk/>
          <pc:sldMk cId="3614700142" sldId="403"/>
        </pc:sldMkLst>
        <pc:spChg chg="mod">
          <ac:chgData name="Adriano Busson de Jesus" userId="d30faa94-7626-4817-adac-09404dad0ab0" providerId="ADAL" clId="{6F45E1A7-A769-4737-8D0F-8268ABFC7547}" dt="2024-11-14T17:23:09.635" v="283"/>
          <ac:spMkLst>
            <pc:docMk/>
            <pc:sldMk cId="3614700142" sldId="403"/>
            <ac:spMk id="39" creationId="{7D998ED4-A105-40ED-8D9A-07EBE0D04111}"/>
          </ac:spMkLst>
        </pc:spChg>
        <pc:picChg chg="add mod">
          <ac:chgData name="Adriano Busson de Jesus" userId="d30faa94-7626-4817-adac-09404dad0ab0" providerId="ADAL" clId="{6F45E1A7-A769-4737-8D0F-8268ABFC7547}" dt="2024-11-14T17:23:25.411" v="287" actId="1076"/>
          <ac:picMkLst>
            <pc:docMk/>
            <pc:sldMk cId="3614700142" sldId="403"/>
            <ac:picMk id="3" creationId="{60211AC1-3C9E-C8FF-C563-FDE7A321D4CC}"/>
          </ac:picMkLst>
        </pc:picChg>
      </pc:sldChg>
      <pc:sldChg chg="addSp delSp modSp add mod">
        <pc:chgData name="Adriano Busson de Jesus" userId="d30faa94-7626-4817-adac-09404dad0ab0" providerId="ADAL" clId="{6F45E1A7-A769-4737-8D0F-8268ABFC7547}" dt="2024-11-14T17:25:23.331" v="315" actId="1076"/>
        <pc:sldMkLst>
          <pc:docMk/>
          <pc:sldMk cId="2389975530" sldId="404"/>
        </pc:sldMkLst>
        <pc:spChg chg="add mod">
          <ac:chgData name="Adriano Busson de Jesus" userId="d30faa94-7626-4817-adac-09404dad0ab0" providerId="ADAL" clId="{6F45E1A7-A769-4737-8D0F-8268ABFC7547}" dt="2024-11-14T17:25:23.331" v="315" actId="1076"/>
          <ac:spMkLst>
            <pc:docMk/>
            <pc:sldMk cId="2389975530" sldId="404"/>
            <ac:spMk id="7" creationId="{B9432C51-CE21-4EF4-2E00-E57F879B88FF}"/>
          </ac:spMkLst>
        </pc:spChg>
        <pc:spChg chg="mod">
          <ac:chgData name="Adriano Busson de Jesus" userId="d30faa94-7626-4817-adac-09404dad0ab0" providerId="ADAL" clId="{6F45E1A7-A769-4737-8D0F-8268ABFC7547}" dt="2024-11-14T17:24:47.052" v="305" actId="20577"/>
          <ac:spMkLst>
            <pc:docMk/>
            <pc:sldMk cId="2389975530" sldId="404"/>
            <ac:spMk id="39" creationId="{7D998ED4-A105-40ED-8D9A-07EBE0D04111}"/>
          </ac:spMkLst>
        </pc:spChg>
        <pc:picChg chg="del">
          <ac:chgData name="Adriano Busson de Jesus" userId="d30faa94-7626-4817-adac-09404dad0ab0" providerId="ADAL" clId="{6F45E1A7-A769-4737-8D0F-8268ABFC7547}" dt="2024-11-14T17:24:08.145" v="297" actId="478"/>
          <ac:picMkLst>
            <pc:docMk/>
            <pc:sldMk cId="2389975530" sldId="404"/>
            <ac:picMk id="3" creationId="{60211AC1-3C9E-C8FF-C563-FDE7A321D4CC}"/>
          </ac:picMkLst>
        </pc:picChg>
        <pc:picChg chg="add del mod">
          <ac:chgData name="Adriano Busson de Jesus" userId="d30faa94-7626-4817-adac-09404dad0ab0" providerId="ADAL" clId="{6F45E1A7-A769-4737-8D0F-8268ABFC7547}" dt="2024-11-14T17:24:37.945" v="303" actId="478"/>
          <ac:picMkLst>
            <pc:docMk/>
            <pc:sldMk cId="2389975530" sldId="404"/>
            <ac:picMk id="4" creationId="{D6D22149-A07D-3610-916D-A79BAEC3250D}"/>
          </ac:picMkLst>
        </pc:picChg>
        <pc:picChg chg="add mod">
          <ac:chgData name="Adriano Busson de Jesus" userId="d30faa94-7626-4817-adac-09404dad0ab0" providerId="ADAL" clId="{6F45E1A7-A769-4737-8D0F-8268ABFC7547}" dt="2024-11-14T17:24:57.736" v="308" actId="1076"/>
          <ac:picMkLst>
            <pc:docMk/>
            <pc:sldMk cId="2389975530" sldId="404"/>
            <ac:picMk id="6" creationId="{6DF08D0C-96CA-5543-3DDF-570D078CF84B}"/>
          </ac:picMkLst>
        </pc:picChg>
      </pc:sldChg>
      <pc:sldChg chg="delSp modSp add mod">
        <pc:chgData name="Adriano Busson de Jesus" userId="d30faa94-7626-4817-adac-09404dad0ab0" providerId="ADAL" clId="{6F45E1A7-A769-4737-8D0F-8268ABFC7547}" dt="2024-11-14T17:26:27.734" v="325" actId="20577"/>
        <pc:sldMkLst>
          <pc:docMk/>
          <pc:sldMk cId="114558649" sldId="405"/>
        </pc:sldMkLst>
        <pc:spChg chg="del">
          <ac:chgData name="Adriano Busson de Jesus" userId="d30faa94-7626-4817-adac-09404dad0ab0" providerId="ADAL" clId="{6F45E1A7-A769-4737-8D0F-8268ABFC7547}" dt="2024-11-14T17:25:44.609" v="318" actId="478"/>
          <ac:spMkLst>
            <pc:docMk/>
            <pc:sldMk cId="114558649" sldId="405"/>
            <ac:spMk id="7" creationId="{B9432C51-CE21-4EF4-2E00-E57F879B88FF}"/>
          </ac:spMkLst>
        </pc:spChg>
        <pc:spChg chg="mod">
          <ac:chgData name="Adriano Busson de Jesus" userId="d30faa94-7626-4817-adac-09404dad0ab0" providerId="ADAL" clId="{6F45E1A7-A769-4737-8D0F-8268ABFC7547}" dt="2024-11-14T17:26:27.734" v="325" actId="20577"/>
          <ac:spMkLst>
            <pc:docMk/>
            <pc:sldMk cId="114558649" sldId="405"/>
            <ac:spMk id="39" creationId="{7D998ED4-A105-40ED-8D9A-07EBE0D04111}"/>
          </ac:spMkLst>
        </pc:spChg>
        <pc:picChg chg="del">
          <ac:chgData name="Adriano Busson de Jesus" userId="d30faa94-7626-4817-adac-09404dad0ab0" providerId="ADAL" clId="{6F45E1A7-A769-4737-8D0F-8268ABFC7547}" dt="2024-11-14T17:25:42.682" v="317" actId="478"/>
          <ac:picMkLst>
            <pc:docMk/>
            <pc:sldMk cId="114558649" sldId="405"/>
            <ac:picMk id="6" creationId="{6DF08D0C-96CA-5543-3DDF-570D078CF84B}"/>
          </ac:picMkLst>
        </pc:picChg>
      </pc:sldChg>
      <pc:sldChg chg="modSp add mod">
        <pc:chgData name="Adriano Busson de Jesus" userId="d30faa94-7626-4817-adac-09404dad0ab0" providerId="ADAL" clId="{6F45E1A7-A769-4737-8D0F-8268ABFC7547}" dt="2024-11-14T17:26:56.780" v="330" actId="20577"/>
        <pc:sldMkLst>
          <pc:docMk/>
          <pc:sldMk cId="3696619543" sldId="406"/>
        </pc:sldMkLst>
        <pc:spChg chg="mod">
          <ac:chgData name="Adriano Busson de Jesus" userId="d30faa94-7626-4817-adac-09404dad0ab0" providerId="ADAL" clId="{6F45E1A7-A769-4737-8D0F-8268ABFC7547}" dt="2024-11-14T17:26:56.780" v="330" actId="20577"/>
          <ac:spMkLst>
            <pc:docMk/>
            <pc:sldMk cId="3696619543" sldId="406"/>
            <ac:spMk id="39" creationId="{7D998ED4-A105-40ED-8D9A-07EBE0D04111}"/>
          </ac:spMkLst>
        </pc:spChg>
      </pc:sldChg>
      <pc:sldChg chg="modSp add mod">
        <pc:chgData name="Adriano Busson de Jesus" userId="d30faa94-7626-4817-adac-09404dad0ab0" providerId="ADAL" clId="{6F45E1A7-A769-4737-8D0F-8268ABFC7547}" dt="2024-11-14T17:27:40.292" v="335" actId="20577"/>
        <pc:sldMkLst>
          <pc:docMk/>
          <pc:sldMk cId="3249788189" sldId="407"/>
        </pc:sldMkLst>
        <pc:spChg chg="mod">
          <ac:chgData name="Adriano Busson de Jesus" userId="d30faa94-7626-4817-adac-09404dad0ab0" providerId="ADAL" clId="{6F45E1A7-A769-4737-8D0F-8268ABFC7547}" dt="2024-11-14T17:27:40.292" v="335" actId="20577"/>
          <ac:spMkLst>
            <pc:docMk/>
            <pc:sldMk cId="3249788189" sldId="407"/>
            <ac:spMk id="39" creationId="{7D998ED4-A105-40ED-8D9A-07EBE0D04111}"/>
          </ac:spMkLst>
        </pc:spChg>
      </pc:sldChg>
      <pc:sldChg chg="modSp add mod">
        <pc:chgData name="Adriano Busson de Jesus" userId="d30faa94-7626-4817-adac-09404dad0ab0" providerId="ADAL" clId="{6F45E1A7-A769-4737-8D0F-8268ABFC7547}" dt="2024-11-14T17:29:02.436" v="347" actId="1076"/>
        <pc:sldMkLst>
          <pc:docMk/>
          <pc:sldMk cId="2646951436" sldId="408"/>
        </pc:sldMkLst>
        <pc:spChg chg="mod">
          <ac:chgData name="Adriano Busson de Jesus" userId="d30faa94-7626-4817-adac-09404dad0ab0" providerId="ADAL" clId="{6F45E1A7-A769-4737-8D0F-8268ABFC7547}" dt="2024-11-14T17:29:02.436" v="347" actId="1076"/>
          <ac:spMkLst>
            <pc:docMk/>
            <pc:sldMk cId="2646951436" sldId="408"/>
            <ac:spMk id="39" creationId="{7D998ED4-A105-40ED-8D9A-07EBE0D04111}"/>
          </ac:spMkLst>
        </pc:spChg>
      </pc:sldChg>
      <pc:sldChg chg="modSp add mod">
        <pc:chgData name="Adriano Busson de Jesus" userId="d30faa94-7626-4817-adac-09404dad0ab0" providerId="ADAL" clId="{6F45E1A7-A769-4737-8D0F-8268ABFC7547}" dt="2024-11-14T17:29:29.774" v="353" actId="20577"/>
        <pc:sldMkLst>
          <pc:docMk/>
          <pc:sldMk cId="2322220006" sldId="409"/>
        </pc:sldMkLst>
        <pc:spChg chg="mod">
          <ac:chgData name="Adriano Busson de Jesus" userId="d30faa94-7626-4817-adac-09404dad0ab0" providerId="ADAL" clId="{6F45E1A7-A769-4737-8D0F-8268ABFC7547}" dt="2024-11-14T17:29:29.774" v="353" actId="20577"/>
          <ac:spMkLst>
            <pc:docMk/>
            <pc:sldMk cId="2322220006" sldId="409"/>
            <ac:spMk id="39" creationId="{7D998ED4-A105-40ED-8D9A-07EBE0D04111}"/>
          </ac:spMkLst>
        </pc:spChg>
      </pc:sldChg>
      <pc:sldChg chg="modSp add mod">
        <pc:chgData name="Adriano Busson de Jesus" userId="d30faa94-7626-4817-adac-09404dad0ab0" providerId="ADAL" clId="{6F45E1A7-A769-4737-8D0F-8268ABFC7547}" dt="2024-11-14T17:29:58.639" v="358" actId="20577"/>
        <pc:sldMkLst>
          <pc:docMk/>
          <pc:sldMk cId="2524727821" sldId="410"/>
        </pc:sldMkLst>
        <pc:spChg chg="mod">
          <ac:chgData name="Adriano Busson de Jesus" userId="d30faa94-7626-4817-adac-09404dad0ab0" providerId="ADAL" clId="{6F45E1A7-A769-4737-8D0F-8268ABFC7547}" dt="2024-11-14T17:29:58.639" v="358" actId="20577"/>
          <ac:spMkLst>
            <pc:docMk/>
            <pc:sldMk cId="2524727821" sldId="410"/>
            <ac:spMk id="39" creationId="{7D998ED4-A105-40ED-8D9A-07EBE0D04111}"/>
          </ac:spMkLst>
        </pc:spChg>
      </pc:sldChg>
      <pc:sldChg chg="modSp add mod">
        <pc:chgData name="Adriano Busson de Jesus" userId="d30faa94-7626-4817-adac-09404dad0ab0" providerId="ADAL" clId="{6F45E1A7-A769-4737-8D0F-8268ABFC7547}" dt="2024-11-14T17:30:40.392" v="365" actId="1076"/>
        <pc:sldMkLst>
          <pc:docMk/>
          <pc:sldMk cId="1113651502" sldId="411"/>
        </pc:sldMkLst>
        <pc:spChg chg="mod">
          <ac:chgData name="Adriano Busson de Jesus" userId="d30faa94-7626-4817-adac-09404dad0ab0" providerId="ADAL" clId="{6F45E1A7-A769-4737-8D0F-8268ABFC7547}" dt="2024-11-14T17:30:40.392" v="365" actId="1076"/>
          <ac:spMkLst>
            <pc:docMk/>
            <pc:sldMk cId="1113651502" sldId="411"/>
            <ac:spMk id="39" creationId="{7D998ED4-A105-40ED-8D9A-07EBE0D04111}"/>
          </ac:spMkLst>
        </pc:spChg>
        <pc:spChg chg="mod">
          <ac:chgData name="Adriano Busson de Jesus" userId="d30faa94-7626-4817-adac-09404dad0ab0" providerId="ADAL" clId="{6F45E1A7-A769-4737-8D0F-8268ABFC7547}" dt="2024-11-14T17:30:18.174" v="360"/>
          <ac:spMkLst>
            <pc:docMk/>
            <pc:sldMk cId="1113651502" sldId="411"/>
            <ac:spMk id="40" creationId="{75699713-6AE0-4A17-A192-62B09894798A}"/>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AAF045-FEF6-43EA-9CDC-C84FC3F85E9C}" type="datetimeFigureOut">
              <a:rPr lang="en-US" smtClean="0"/>
              <a:t>11/14/2024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52F1279-6CE4-4169-83D3-4483097B6907}" type="slidenum">
              <a:rPr lang="en-US" smtClean="0"/>
              <a:t>‹nº›</a:t>
            </a:fld>
            <a:endParaRPr lang="en-US"/>
          </a:p>
        </p:txBody>
      </p:sp>
    </p:spTree>
    <p:extLst>
      <p:ext uri="{BB962C8B-B14F-4D97-AF65-F5344CB8AC3E}">
        <p14:creationId xmlns:p14="http://schemas.microsoft.com/office/powerpoint/2010/main" val="14055899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76917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8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926674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9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4452834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0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4868462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1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91883796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2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557430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3_Contents slide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DB47474-984A-4090-AC20-98242EB09510}"/>
              </a:ext>
            </a:extLst>
          </p:cNvPr>
          <p:cNvSpPr/>
          <p:nvPr userDrawn="1"/>
        </p:nvSpPr>
        <p:spPr>
          <a:xfrm>
            <a:off x="0" y="1988840"/>
            <a:ext cx="12192000" cy="288032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3" name="Oval 2">
            <a:extLst>
              <a:ext uri="{FF2B5EF4-FFF2-40B4-BE49-F238E27FC236}">
                <a16:creationId xmlns:a16="http://schemas.microsoft.com/office/drawing/2014/main" id="{2930F240-0CAF-4377-8C66-C79A9700127F}"/>
              </a:ext>
            </a:extLst>
          </p:cNvPr>
          <p:cNvSpPr/>
          <p:nvPr userDrawn="1"/>
        </p:nvSpPr>
        <p:spPr>
          <a:xfrm>
            <a:off x="6925208" y="5035013"/>
            <a:ext cx="4431324" cy="448874"/>
          </a:xfrm>
          <a:prstGeom prst="ellipse">
            <a:avLst/>
          </a:prstGeom>
          <a:solidFill>
            <a:schemeClr val="tx1">
              <a:lumMod val="50000"/>
              <a:lumOff val="50000"/>
            </a:schemeClr>
          </a:solidFill>
          <a:ln>
            <a:noFill/>
          </a:ln>
          <a:effectLst>
            <a:softEdge rad="203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nvGrpSpPr>
          <p:cNvPr id="4" name="Graphic 14">
            <a:extLst>
              <a:ext uri="{FF2B5EF4-FFF2-40B4-BE49-F238E27FC236}">
                <a16:creationId xmlns:a16="http://schemas.microsoft.com/office/drawing/2014/main" id="{09D52290-FED8-432E-A9AF-895F42C29BF1}"/>
              </a:ext>
            </a:extLst>
          </p:cNvPr>
          <p:cNvGrpSpPr/>
          <p:nvPr userDrawn="1"/>
        </p:nvGrpSpPr>
        <p:grpSpPr>
          <a:xfrm>
            <a:off x="6859251" y="1585382"/>
            <a:ext cx="4568370" cy="3687236"/>
            <a:chOff x="2444748" y="555045"/>
            <a:chExt cx="7282048" cy="5727454"/>
          </a:xfrm>
        </p:grpSpPr>
        <p:sp>
          <p:nvSpPr>
            <p:cNvPr id="5" name="Freeform: Shape 4">
              <a:extLst>
                <a:ext uri="{FF2B5EF4-FFF2-40B4-BE49-F238E27FC236}">
                  <a16:creationId xmlns:a16="http://schemas.microsoft.com/office/drawing/2014/main" id="{6DF2C3D3-4FC4-450E-A75F-6CA28E9A260C}"/>
                </a:ext>
              </a:extLst>
            </p:cNvPr>
            <p:cNvSpPr/>
            <p:nvPr/>
          </p:nvSpPr>
          <p:spPr>
            <a:xfrm>
              <a:off x="4964693" y="5443837"/>
              <a:ext cx="2168250" cy="818208"/>
            </a:xfrm>
            <a:custGeom>
              <a:avLst/>
              <a:gdLst>
                <a:gd name="connsiteX0" fmla="*/ 1941333 w 2168250"/>
                <a:gd name="connsiteY0" fmla="*/ 525699 h 818207"/>
                <a:gd name="connsiteX1" fmla="*/ 1785874 w 2168250"/>
                <a:gd name="connsiteY1" fmla="*/ 30683 h 818207"/>
                <a:gd name="connsiteX2" fmla="*/ 1114943 w 2168250"/>
                <a:gd name="connsiteY2" fmla="*/ 30683 h 818207"/>
                <a:gd name="connsiteX3" fmla="*/ 1065851 w 2168250"/>
                <a:gd name="connsiteY3" fmla="*/ 30683 h 818207"/>
                <a:gd name="connsiteX4" fmla="*/ 390830 w 2168250"/>
                <a:gd name="connsiteY4" fmla="*/ 30683 h 818207"/>
                <a:gd name="connsiteX5" fmla="*/ 235370 w 2168250"/>
                <a:gd name="connsiteY5" fmla="*/ 525699 h 818207"/>
                <a:gd name="connsiteX6" fmla="*/ 259916 w 2168250"/>
                <a:gd name="connsiteY6" fmla="*/ 816162 h 818207"/>
                <a:gd name="connsiteX7" fmla="*/ 1065851 w 2168250"/>
                <a:gd name="connsiteY7" fmla="*/ 816162 h 818207"/>
                <a:gd name="connsiteX8" fmla="*/ 1114943 w 2168250"/>
                <a:gd name="connsiteY8" fmla="*/ 816162 h 818207"/>
                <a:gd name="connsiteX9" fmla="*/ 1920878 w 2168250"/>
                <a:gd name="connsiteY9" fmla="*/ 816162 h 818207"/>
                <a:gd name="connsiteX10" fmla="*/ 1941333 w 2168250"/>
                <a:gd name="connsiteY10" fmla="*/ 525699 h 818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68250" h="818207">
                  <a:moveTo>
                    <a:pt x="1941333" y="525699"/>
                  </a:moveTo>
                  <a:cubicBezTo>
                    <a:pt x="1789965" y="370239"/>
                    <a:pt x="1785874" y="30683"/>
                    <a:pt x="1785874" y="30683"/>
                  </a:cubicBezTo>
                  <a:lnTo>
                    <a:pt x="1114943" y="30683"/>
                  </a:lnTo>
                  <a:lnTo>
                    <a:pt x="1065851" y="30683"/>
                  </a:lnTo>
                  <a:lnTo>
                    <a:pt x="390830" y="30683"/>
                  </a:lnTo>
                  <a:cubicBezTo>
                    <a:pt x="390830" y="30683"/>
                    <a:pt x="386739" y="366148"/>
                    <a:pt x="235370" y="525699"/>
                  </a:cubicBezTo>
                  <a:cubicBezTo>
                    <a:pt x="84002" y="681158"/>
                    <a:pt x="-149188" y="816162"/>
                    <a:pt x="259916" y="816162"/>
                  </a:cubicBezTo>
                  <a:cubicBezTo>
                    <a:pt x="587199" y="816162"/>
                    <a:pt x="939029" y="816162"/>
                    <a:pt x="1065851" y="816162"/>
                  </a:cubicBezTo>
                  <a:cubicBezTo>
                    <a:pt x="1098579" y="816162"/>
                    <a:pt x="1114943" y="816162"/>
                    <a:pt x="1114943" y="816162"/>
                  </a:cubicBezTo>
                  <a:cubicBezTo>
                    <a:pt x="1245857" y="816162"/>
                    <a:pt x="1597686" y="816162"/>
                    <a:pt x="1920878" y="816162"/>
                  </a:cubicBezTo>
                  <a:cubicBezTo>
                    <a:pt x="2329982" y="816162"/>
                    <a:pt x="2092702" y="681158"/>
                    <a:pt x="1941333" y="525699"/>
                  </a:cubicBezTo>
                  <a:close/>
                </a:path>
              </a:pathLst>
            </a:custGeom>
            <a:gradFill>
              <a:gsLst>
                <a:gs pos="0">
                  <a:schemeClr val="bg1">
                    <a:lumMod val="75000"/>
                  </a:schemeClr>
                </a:gs>
                <a:gs pos="53000">
                  <a:schemeClr val="bg1">
                    <a:lumMod val="85000"/>
                  </a:schemeClr>
                </a:gs>
                <a:gs pos="83000">
                  <a:schemeClr val="bg1">
                    <a:lumMod val="75000"/>
                  </a:schemeClr>
                </a:gs>
                <a:gs pos="100000">
                  <a:schemeClr val="bg1">
                    <a:lumMod val="75000"/>
                  </a:schemeClr>
                </a:gs>
              </a:gsLst>
              <a:lin ang="16200000" scaled="0"/>
            </a:gradFill>
            <a:ln w="9525" cap="flat">
              <a:noFill/>
              <a:prstDash val="solid"/>
              <a:miter/>
            </a:ln>
          </p:spPr>
          <p:txBody>
            <a:bodyPr rtlCol="0" anchor="ctr"/>
            <a:lstStyle/>
            <a:p>
              <a:endParaRPr lang="en-US"/>
            </a:p>
          </p:txBody>
        </p:sp>
        <p:sp>
          <p:nvSpPr>
            <p:cNvPr id="6" name="Freeform: Shape 5">
              <a:extLst>
                <a:ext uri="{FF2B5EF4-FFF2-40B4-BE49-F238E27FC236}">
                  <a16:creationId xmlns:a16="http://schemas.microsoft.com/office/drawing/2014/main" id="{F155DD87-3668-41CD-B8FE-F7680E231E68}"/>
                </a:ext>
              </a:extLst>
            </p:cNvPr>
            <p:cNvSpPr/>
            <p:nvPr/>
          </p:nvSpPr>
          <p:spPr>
            <a:xfrm>
              <a:off x="2444748" y="555045"/>
              <a:ext cx="7282048" cy="4950157"/>
            </a:xfrm>
            <a:custGeom>
              <a:avLst/>
              <a:gdLst>
                <a:gd name="connsiteX0" fmla="*/ 7038632 w 7282048"/>
                <a:gd name="connsiteY0" fmla="*/ 30683 h 4950157"/>
                <a:gd name="connsiteX1" fmla="*/ 3704436 w 7282048"/>
                <a:gd name="connsiteY1" fmla="*/ 30683 h 4950157"/>
                <a:gd name="connsiteX2" fmla="*/ 3589886 w 7282048"/>
                <a:gd name="connsiteY2" fmla="*/ 30683 h 4950157"/>
                <a:gd name="connsiteX3" fmla="*/ 259781 w 7282048"/>
                <a:gd name="connsiteY3" fmla="*/ 30683 h 4950157"/>
                <a:gd name="connsiteX4" fmla="*/ 30683 w 7282048"/>
                <a:gd name="connsiteY4" fmla="*/ 259781 h 4950157"/>
                <a:gd name="connsiteX5" fmla="*/ 30683 w 7282048"/>
                <a:gd name="connsiteY5" fmla="*/ 4698558 h 4950157"/>
                <a:gd name="connsiteX6" fmla="*/ 239326 w 7282048"/>
                <a:gd name="connsiteY6" fmla="*/ 4931748 h 4950157"/>
                <a:gd name="connsiteX7" fmla="*/ 7042723 w 7282048"/>
                <a:gd name="connsiteY7" fmla="*/ 4931748 h 4950157"/>
                <a:gd name="connsiteX8" fmla="*/ 7251366 w 7282048"/>
                <a:gd name="connsiteY8" fmla="*/ 4698558 h 4950157"/>
                <a:gd name="connsiteX9" fmla="*/ 7251366 w 7282048"/>
                <a:gd name="connsiteY9" fmla="*/ 259781 h 4950157"/>
                <a:gd name="connsiteX10" fmla="*/ 7038632 w 7282048"/>
                <a:gd name="connsiteY10" fmla="*/ 30683 h 4950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82048" h="4950157">
                  <a:moveTo>
                    <a:pt x="7038632" y="30683"/>
                  </a:moveTo>
                  <a:lnTo>
                    <a:pt x="3704436" y="30683"/>
                  </a:lnTo>
                  <a:lnTo>
                    <a:pt x="3589886" y="30683"/>
                  </a:lnTo>
                  <a:lnTo>
                    <a:pt x="259781" y="30683"/>
                  </a:lnTo>
                  <a:cubicBezTo>
                    <a:pt x="141141" y="30683"/>
                    <a:pt x="30683" y="128868"/>
                    <a:pt x="30683" y="259781"/>
                  </a:cubicBezTo>
                  <a:lnTo>
                    <a:pt x="30683" y="4698558"/>
                  </a:lnTo>
                  <a:cubicBezTo>
                    <a:pt x="30683" y="4829472"/>
                    <a:pt x="124777" y="4931748"/>
                    <a:pt x="239326" y="4931748"/>
                  </a:cubicBezTo>
                  <a:lnTo>
                    <a:pt x="7042723" y="4931748"/>
                  </a:lnTo>
                  <a:cubicBezTo>
                    <a:pt x="7157272" y="4931748"/>
                    <a:pt x="7251366" y="4825380"/>
                    <a:pt x="7251366" y="4698558"/>
                  </a:cubicBezTo>
                  <a:lnTo>
                    <a:pt x="7251366" y="259781"/>
                  </a:lnTo>
                  <a:cubicBezTo>
                    <a:pt x="7251366" y="128868"/>
                    <a:pt x="7157272" y="30683"/>
                    <a:pt x="7038632" y="30683"/>
                  </a:cubicBezTo>
                  <a:close/>
                </a:path>
              </a:pathLst>
            </a:custGeom>
            <a:solidFill>
              <a:srgbClr val="999999"/>
            </a:solidFill>
            <a:ln w="9525" cap="flat">
              <a:noFill/>
              <a:prstDash val="solid"/>
              <a:miter/>
            </a:ln>
          </p:spPr>
          <p:txBody>
            <a:bodyPr rtlCol="0" anchor="ctr"/>
            <a:lstStyle/>
            <a:p>
              <a:endParaRPr lang="en-US" dirty="0"/>
            </a:p>
          </p:txBody>
        </p:sp>
        <p:sp>
          <p:nvSpPr>
            <p:cNvPr id="7" name="Freeform: Shape 6">
              <a:extLst>
                <a:ext uri="{FF2B5EF4-FFF2-40B4-BE49-F238E27FC236}">
                  <a16:creationId xmlns:a16="http://schemas.microsoft.com/office/drawing/2014/main" id="{B1B24015-CBFE-4CE0-8A31-5115F8BF1167}"/>
                </a:ext>
              </a:extLst>
            </p:cNvPr>
            <p:cNvSpPr/>
            <p:nvPr/>
          </p:nvSpPr>
          <p:spPr>
            <a:xfrm>
              <a:off x="8706599" y="5435655"/>
              <a:ext cx="490925" cy="81821"/>
            </a:xfrm>
            <a:custGeom>
              <a:avLst/>
              <a:gdLst>
                <a:gd name="connsiteX0" fmla="*/ 32212 w 490924"/>
                <a:gd name="connsiteY0" fmla="*/ 30683 h 81820"/>
                <a:gd name="connsiteX1" fmla="*/ 64939 w 490924"/>
                <a:gd name="connsiteY1" fmla="*/ 71593 h 81820"/>
                <a:gd name="connsiteX2" fmla="*/ 461771 w 490924"/>
                <a:gd name="connsiteY2" fmla="*/ 71593 h 81820"/>
                <a:gd name="connsiteX3" fmla="*/ 498590 w 490924"/>
                <a:gd name="connsiteY3" fmla="*/ 30683 h 81820"/>
                <a:gd name="connsiteX4" fmla="*/ 32212 w 490924"/>
                <a:gd name="connsiteY4" fmla="*/ 30683 h 81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0924" h="81820">
                  <a:moveTo>
                    <a:pt x="32212" y="30683"/>
                  </a:moveTo>
                  <a:cubicBezTo>
                    <a:pt x="32212" y="30683"/>
                    <a:pt x="19938" y="67502"/>
                    <a:pt x="64939" y="71593"/>
                  </a:cubicBezTo>
                  <a:lnTo>
                    <a:pt x="461771" y="71593"/>
                  </a:lnTo>
                  <a:cubicBezTo>
                    <a:pt x="461771" y="71593"/>
                    <a:pt x="502681" y="75684"/>
                    <a:pt x="498590" y="30683"/>
                  </a:cubicBezTo>
                  <a:lnTo>
                    <a:pt x="32212" y="30683"/>
                  </a:lnTo>
                  <a:close/>
                </a:path>
              </a:pathLst>
            </a:custGeom>
            <a:solidFill>
              <a:srgbClr val="999999"/>
            </a:solidFill>
            <a:ln w="9525"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5E3E8073-D26E-4946-A0FB-859AFD2C5919}"/>
                </a:ext>
              </a:extLst>
            </p:cNvPr>
            <p:cNvSpPr/>
            <p:nvPr/>
          </p:nvSpPr>
          <p:spPr>
            <a:xfrm>
              <a:off x="2481568" y="595956"/>
              <a:ext cx="7200228" cy="4336501"/>
            </a:xfrm>
            <a:custGeom>
              <a:avLst/>
              <a:gdLst>
                <a:gd name="connsiteX0" fmla="*/ 6973175 w 7200227"/>
                <a:gd name="connsiteY0" fmla="*/ 30683 h 4336501"/>
                <a:gd name="connsiteX1" fmla="*/ 3671707 w 7200227"/>
                <a:gd name="connsiteY1" fmla="*/ 30683 h 4336501"/>
                <a:gd name="connsiteX2" fmla="*/ 3561249 w 7200227"/>
                <a:gd name="connsiteY2" fmla="*/ 30683 h 4336501"/>
                <a:gd name="connsiteX3" fmla="*/ 259781 w 7200227"/>
                <a:gd name="connsiteY3" fmla="*/ 30683 h 4336501"/>
                <a:gd name="connsiteX4" fmla="*/ 30683 w 7200227"/>
                <a:gd name="connsiteY4" fmla="*/ 231144 h 4336501"/>
                <a:gd name="connsiteX5" fmla="*/ 30683 w 7200227"/>
                <a:gd name="connsiteY5" fmla="*/ 4330365 h 4336501"/>
                <a:gd name="connsiteX6" fmla="*/ 7185909 w 7200227"/>
                <a:gd name="connsiteY6" fmla="*/ 4330365 h 4336501"/>
                <a:gd name="connsiteX7" fmla="*/ 7185909 w 7200227"/>
                <a:gd name="connsiteY7" fmla="*/ 231144 h 4336501"/>
                <a:gd name="connsiteX8" fmla="*/ 6973175 w 7200227"/>
                <a:gd name="connsiteY8" fmla="*/ 30683 h 4336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227" h="4336501">
                  <a:moveTo>
                    <a:pt x="6973175" y="30683"/>
                  </a:moveTo>
                  <a:lnTo>
                    <a:pt x="3671707" y="30683"/>
                  </a:lnTo>
                  <a:lnTo>
                    <a:pt x="3561249" y="30683"/>
                  </a:lnTo>
                  <a:lnTo>
                    <a:pt x="259781" y="30683"/>
                  </a:lnTo>
                  <a:cubicBezTo>
                    <a:pt x="141141" y="30683"/>
                    <a:pt x="30683" y="112504"/>
                    <a:pt x="30683" y="231144"/>
                  </a:cubicBezTo>
                  <a:lnTo>
                    <a:pt x="30683" y="4330365"/>
                  </a:lnTo>
                  <a:lnTo>
                    <a:pt x="7185909" y="4330365"/>
                  </a:lnTo>
                  <a:lnTo>
                    <a:pt x="7185909" y="231144"/>
                  </a:lnTo>
                  <a:cubicBezTo>
                    <a:pt x="7185909" y="112504"/>
                    <a:pt x="7091815" y="30683"/>
                    <a:pt x="6973175" y="30683"/>
                  </a:cubicBezTo>
                  <a:close/>
                </a:path>
              </a:pathLst>
            </a:custGeom>
            <a:solidFill>
              <a:srgbClr val="231F20"/>
            </a:solidFill>
            <a:ln w="9525" cap="flat">
              <a:noFill/>
              <a:prstDash val="solid"/>
              <a:miter/>
            </a:ln>
          </p:spPr>
          <p:txBody>
            <a:bodyPr rtlCol="0" anchor="ctr"/>
            <a:lstStyle/>
            <a:p>
              <a:endParaRPr lang="en-US" dirty="0"/>
            </a:p>
          </p:txBody>
        </p:sp>
        <p:sp>
          <p:nvSpPr>
            <p:cNvPr id="9" name="Freeform: Shape 8">
              <a:extLst>
                <a:ext uri="{FF2B5EF4-FFF2-40B4-BE49-F238E27FC236}">
                  <a16:creationId xmlns:a16="http://schemas.microsoft.com/office/drawing/2014/main" id="{A5CFD02F-04CF-4A4F-B2ED-42A6C2D5743E}"/>
                </a:ext>
              </a:extLst>
            </p:cNvPr>
            <p:cNvSpPr/>
            <p:nvPr/>
          </p:nvSpPr>
          <p:spPr>
            <a:xfrm>
              <a:off x="4968919" y="6159768"/>
              <a:ext cx="2168250" cy="122731"/>
            </a:xfrm>
            <a:custGeom>
              <a:avLst/>
              <a:gdLst>
                <a:gd name="connsiteX0" fmla="*/ 30683 w 2168250"/>
                <a:gd name="connsiteY0" fmla="*/ 34774 h 122731"/>
                <a:gd name="connsiteX1" fmla="*/ 30683 w 2168250"/>
                <a:gd name="connsiteY1" fmla="*/ 34774 h 122731"/>
                <a:gd name="connsiteX2" fmla="*/ 30683 w 2168250"/>
                <a:gd name="connsiteY2" fmla="*/ 38865 h 122731"/>
                <a:gd name="connsiteX3" fmla="*/ 30683 w 2168250"/>
                <a:gd name="connsiteY3" fmla="*/ 38865 h 122731"/>
                <a:gd name="connsiteX4" fmla="*/ 263872 w 2168250"/>
                <a:gd name="connsiteY4" fmla="*/ 96140 h 122731"/>
                <a:gd name="connsiteX5" fmla="*/ 1069807 w 2168250"/>
                <a:gd name="connsiteY5" fmla="*/ 96140 h 122731"/>
                <a:gd name="connsiteX6" fmla="*/ 1118899 w 2168250"/>
                <a:gd name="connsiteY6" fmla="*/ 96140 h 122731"/>
                <a:gd name="connsiteX7" fmla="*/ 1924834 w 2168250"/>
                <a:gd name="connsiteY7" fmla="*/ 96140 h 122731"/>
                <a:gd name="connsiteX8" fmla="*/ 2153932 w 2168250"/>
                <a:gd name="connsiteY8" fmla="*/ 30683 h 122731"/>
                <a:gd name="connsiteX9" fmla="*/ 2137568 w 2168250"/>
                <a:gd name="connsiteY9" fmla="*/ 30683 h 122731"/>
                <a:gd name="connsiteX10" fmla="*/ 2137568 w 2168250"/>
                <a:gd name="connsiteY10" fmla="*/ 30683 h 122731"/>
                <a:gd name="connsiteX11" fmla="*/ 30683 w 2168250"/>
                <a:gd name="connsiteY11" fmla="*/ 30683 h 122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68250" h="122731">
                  <a:moveTo>
                    <a:pt x="30683" y="34774"/>
                  </a:moveTo>
                  <a:lnTo>
                    <a:pt x="30683" y="34774"/>
                  </a:lnTo>
                  <a:cubicBezTo>
                    <a:pt x="30683" y="38865"/>
                    <a:pt x="30683" y="38865"/>
                    <a:pt x="30683" y="38865"/>
                  </a:cubicBezTo>
                  <a:lnTo>
                    <a:pt x="30683" y="38865"/>
                  </a:lnTo>
                  <a:cubicBezTo>
                    <a:pt x="30683" y="79775"/>
                    <a:pt x="96139" y="96140"/>
                    <a:pt x="263872" y="96140"/>
                  </a:cubicBezTo>
                  <a:cubicBezTo>
                    <a:pt x="591155" y="96140"/>
                    <a:pt x="942984" y="96140"/>
                    <a:pt x="1069807" y="96140"/>
                  </a:cubicBezTo>
                  <a:cubicBezTo>
                    <a:pt x="1102535" y="96140"/>
                    <a:pt x="1118899" y="96140"/>
                    <a:pt x="1118899" y="96140"/>
                  </a:cubicBezTo>
                  <a:cubicBezTo>
                    <a:pt x="1249812" y="96140"/>
                    <a:pt x="1601642" y="96140"/>
                    <a:pt x="1924834" y="96140"/>
                  </a:cubicBezTo>
                  <a:cubicBezTo>
                    <a:pt x="2092566" y="96140"/>
                    <a:pt x="2149841" y="75684"/>
                    <a:pt x="2153932" y="30683"/>
                  </a:cubicBezTo>
                  <a:lnTo>
                    <a:pt x="2137568" y="30683"/>
                  </a:lnTo>
                  <a:lnTo>
                    <a:pt x="2137568" y="30683"/>
                  </a:lnTo>
                  <a:lnTo>
                    <a:pt x="30683" y="30683"/>
                  </a:lnTo>
                  <a:close/>
                </a:path>
              </a:pathLst>
            </a:custGeom>
            <a:solidFill>
              <a:schemeClr val="tx1">
                <a:lumMod val="50000"/>
                <a:lumOff val="50000"/>
              </a:schemeClr>
            </a:solidFill>
            <a:ln w="9525" cap="flat">
              <a:noFill/>
              <a:prstDash val="solid"/>
              <a:miter/>
            </a:ln>
          </p:spPr>
          <p:txBody>
            <a:bodyPr rtlCol="0" anchor="ctr"/>
            <a:lstStyle/>
            <a:p>
              <a:endParaRPr lang="en-US" dirty="0"/>
            </a:p>
          </p:txBody>
        </p:sp>
        <p:sp>
          <p:nvSpPr>
            <p:cNvPr id="10" name="Freeform: Shape 9">
              <a:extLst>
                <a:ext uri="{FF2B5EF4-FFF2-40B4-BE49-F238E27FC236}">
                  <a16:creationId xmlns:a16="http://schemas.microsoft.com/office/drawing/2014/main" id="{15426560-F548-478A-8C28-622AA658C2FC}"/>
                </a:ext>
              </a:extLst>
            </p:cNvPr>
            <p:cNvSpPr/>
            <p:nvPr/>
          </p:nvSpPr>
          <p:spPr>
            <a:xfrm>
              <a:off x="2481568" y="4903820"/>
              <a:ext cx="7200228" cy="572745"/>
            </a:xfrm>
            <a:custGeom>
              <a:avLst/>
              <a:gdLst>
                <a:gd name="connsiteX0" fmla="*/ 30683 w 7200227"/>
                <a:gd name="connsiteY0" fmla="*/ 362057 h 572745"/>
                <a:gd name="connsiteX1" fmla="*/ 259781 w 7200227"/>
                <a:gd name="connsiteY1" fmla="*/ 562518 h 572745"/>
                <a:gd name="connsiteX2" fmla="*/ 3561249 w 7200227"/>
                <a:gd name="connsiteY2" fmla="*/ 562518 h 572745"/>
                <a:gd name="connsiteX3" fmla="*/ 3671707 w 7200227"/>
                <a:gd name="connsiteY3" fmla="*/ 562518 h 572745"/>
                <a:gd name="connsiteX4" fmla="*/ 6973175 w 7200227"/>
                <a:gd name="connsiteY4" fmla="*/ 562518 h 572745"/>
                <a:gd name="connsiteX5" fmla="*/ 7185909 w 7200227"/>
                <a:gd name="connsiteY5" fmla="*/ 362057 h 572745"/>
                <a:gd name="connsiteX6" fmla="*/ 7185909 w 7200227"/>
                <a:gd name="connsiteY6" fmla="*/ 30683 h 572745"/>
                <a:gd name="connsiteX7" fmla="*/ 30683 w 7200227"/>
                <a:gd name="connsiteY7" fmla="*/ 30683 h 572745"/>
                <a:gd name="connsiteX8" fmla="*/ 30683 w 7200227"/>
                <a:gd name="connsiteY8" fmla="*/ 362057 h 572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227" h="572745">
                  <a:moveTo>
                    <a:pt x="30683" y="362057"/>
                  </a:moveTo>
                  <a:cubicBezTo>
                    <a:pt x="30683" y="464333"/>
                    <a:pt x="141141" y="562518"/>
                    <a:pt x="259781" y="562518"/>
                  </a:cubicBezTo>
                  <a:lnTo>
                    <a:pt x="3561249" y="562518"/>
                  </a:lnTo>
                  <a:lnTo>
                    <a:pt x="3671707" y="562518"/>
                  </a:lnTo>
                  <a:lnTo>
                    <a:pt x="6973175" y="562518"/>
                  </a:lnTo>
                  <a:cubicBezTo>
                    <a:pt x="7091815" y="562518"/>
                    <a:pt x="7185909" y="464333"/>
                    <a:pt x="7185909" y="362057"/>
                  </a:cubicBezTo>
                  <a:lnTo>
                    <a:pt x="7185909" y="30683"/>
                  </a:lnTo>
                  <a:lnTo>
                    <a:pt x="30683" y="30683"/>
                  </a:lnTo>
                  <a:lnTo>
                    <a:pt x="30683" y="362057"/>
                  </a:lnTo>
                  <a:close/>
                </a:path>
              </a:pathLst>
            </a:custGeom>
            <a:solidFill>
              <a:schemeClr val="bg1">
                <a:lumMod val="75000"/>
              </a:schemeClr>
            </a:solid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04F41FF2-11EF-4478-BD9D-633C60DB9873}"/>
                </a:ext>
              </a:extLst>
            </p:cNvPr>
            <p:cNvSpPr/>
            <p:nvPr/>
          </p:nvSpPr>
          <p:spPr>
            <a:xfrm>
              <a:off x="2747714" y="910966"/>
              <a:ext cx="6676116" cy="3763756"/>
            </a:xfrm>
            <a:custGeom>
              <a:avLst/>
              <a:gdLst>
                <a:gd name="connsiteX0" fmla="*/ 30683 w 6586571"/>
                <a:gd name="connsiteY0" fmla="*/ 30683 h 3763755"/>
                <a:gd name="connsiteX1" fmla="*/ 6564071 w 6586571"/>
                <a:gd name="connsiteY1" fmla="*/ 30683 h 3763755"/>
                <a:gd name="connsiteX2" fmla="*/ 6564071 w 6586571"/>
                <a:gd name="connsiteY2" fmla="*/ 3753528 h 3763755"/>
                <a:gd name="connsiteX3" fmla="*/ 30683 w 6586571"/>
                <a:gd name="connsiteY3" fmla="*/ 3753528 h 3763755"/>
              </a:gdLst>
              <a:ahLst/>
              <a:cxnLst>
                <a:cxn ang="0">
                  <a:pos x="connsiteX0" y="connsiteY0"/>
                </a:cxn>
                <a:cxn ang="0">
                  <a:pos x="connsiteX1" y="connsiteY1"/>
                </a:cxn>
                <a:cxn ang="0">
                  <a:pos x="connsiteX2" y="connsiteY2"/>
                </a:cxn>
                <a:cxn ang="0">
                  <a:pos x="connsiteX3" y="connsiteY3"/>
                </a:cxn>
              </a:cxnLst>
              <a:rect l="l" t="t" r="r" b="b"/>
              <a:pathLst>
                <a:path w="6586571" h="3763755">
                  <a:moveTo>
                    <a:pt x="30683" y="30683"/>
                  </a:moveTo>
                  <a:lnTo>
                    <a:pt x="6564071" y="30683"/>
                  </a:lnTo>
                  <a:lnTo>
                    <a:pt x="6564071" y="3753528"/>
                  </a:lnTo>
                  <a:lnTo>
                    <a:pt x="30683" y="3753528"/>
                  </a:lnTo>
                  <a:close/>
                </a:path>
              </a:pathLst>
            </a:custGeom>
            <a:solidFill>
              <a:srgbClr val="F2F2F2"/>
            </a:solid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C13A2F72-37C9-40A6-AB61-B60154A9A232}"/>
                </a:ext>
              </a:extLst>
            </p:cNvPr>
            <p:cNvSpPr/>
            <p:nvPr/>
          </p:nvSpPr>
          <p:spPr>
            <a:xfrm>
              <a:off x="5654591" y="939518"/>
              <a:ext cx="3769239" cy="3736342"/>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sp>
        <p:nvSpPr>
          <p:cNvPr id="13" name="Picture Placeholder 2">
            <a:extLst>
              <a:ext uri="{FF2B5EF4-FFF2-40B4-BE49-F238E27FC236}">
                <a16:creationId xmlns:a16="http://schemas.microsoft.com/office/drawing/2014/main" id="{9F356DA8-6399-4BA3-920F-87F949C1BAE2}"/>
              </a:ext>
            </a:extLst>
          </p:cNvPr>
          <p:cNvSpPr>
            <a:spLocks noGrp="1"/>
          </p:cNvSpPr>
          <p:nvPr>
            <p:ph type="pic" idx="15" hasCustomPrompt="1"/>
          </p:nvPr>
        </p:nvSpPr>
        <p:spPr>
          <a:xfrm>
            <a:off x="7004813" y="1717989"/>
            <a:ext cx="4255842" cy="2588951"/>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14" name="Text Placeholder 9">
            <a:extLst>
              <a:ext uri="{FF2B5EF4-FFF2-40B4-BE49-F238E27FC236}">
                <a16:creationId xmlns:a16="http://schemas.microsoft.com/office/drawing/2014/main" id="{870C11E2-F55D-4B43-8F26-02B3875E4F10}"/>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375097400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4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636620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5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96492805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7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960406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6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E85C5121-D524-4FA3-827E-5E1FC7C84CCF}"/>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bg1"/>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39748309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nd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066714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NG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2482"/>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PNG &amp; Shapes Layout</a:t>
            </a:r>
          </a:p>
        </p:txBody>
      </p:sp>
    </p:spTree>
    <p:extLst>
      <p:ext uri="{BB962C8B-B14F-4D97-AF65-F5344CB8AC3E}">
        <p14:creationId xmlns:p14="http://schemas.microsoft.com/office/powerpoint/2010/main" val="244639275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Icon sets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123478"/>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Icon Sets Layout</a:t>
            </a:r>
          </a:p>
        </p:txBody>
      </p:sp>
      <p:sp>
        <p:nvSpPr>
          <p:cNvPr id="3" name="Rounded Rectangle 2"/>
          <p:cNvSpPr/>
          <p:nvPr userDrawn="1"/>
        </p:nvSpPr>
        <p:spPr>
          <a:xfrm>
            <a:off x="354010" y="1131591"/>
            <a:ext cx="3560767" cy="540256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p>
        </p:txBody>
      </p:sp>
      <p:sp>
        <p:nvSpPr>
          <p:cNvPr id="4" name="Rounded Rectangle 3"/>
          <p:cNvSpPr/>
          <p:nvPr userDrawn="1"/>
        </p:nvSpPr>
        <p:spPr>
          <a:xfrm>
            <a:off x="531933" y="1347500"/>
            <a:ext cx="153868" cy="5015200"/>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bg1"/>
              </a:solidFill>
            </a:endParaRPr>
          </a:p>
        </p:txBody>
      </p:sp>
      <p:sp>
        <p:nvSpPr>
          <p:cNvPr id="5" name="Half Frame 4"/>
          <p:cNvSpPr/>
          <p:nvPr userDrawn="1"/>
        </p:nvSpPr>
        <p:spPr>
          <a:xfrm rot="5400000">
            <a:off x="3057177" y="1276653"/>
            <a:ext cx="685849" cy="685148"/>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tx1">
                  <a:lumMod val="85000"/>
                  <a:lumOff val="15000"/>
                </a:schemeClr>
              </a:solidFill>
            </a:endParaRPr>
          </a:p>
        </p:txBody>
      </p:sp>
      <p:sp>
        <p:nvSpPr>
          <p:cNvPr id="58" name="TextBox 57">
            <a:extLst>
              <a:ext uri="{FF2B5EF4-FFF2-40B4-BE49-F238E27FC236}">
                <a16:creationId xmlns:a16="http://schemas.microsoft.com/office/drawing/2014/main" id="{5644E8BB-F13A-4AE0-889E-633DE4143787}"/>
              </a:ext>
            </a:extLst>
          </p:cNvPr>
          <p:cNvSpPr txBox="1"/>
          <p:nvPr userDrawn="1"/>
        </p:nvSpPr>
        <p:spPr>
          <a:xfrm>
            <a:off x="711704" y="1637214"/>
            <a:ext cx="2232248" cy="523220"/>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Resize without losing quality</a:t>
            </a:r>
            <a:endParaRPr lang="ko-KR" altLang="en-US" sz="1400" b="1" dirty="0">
              <a:solidFill>
                <a:schemeClr val="bg1"/>
              </a:solidFill>
              <a:latin typeface="Arial" pitchFamily="34" charset="0"/>
              <a:cs typeface="Arial" pitchFamily="34" charset="0"/>
            </a:endParaRPr>
          </a:p>
        </p:txBody>
      </p:sp>
      <p:sp>
        <p:nvSpPr>
          <p:cNvPr id="59" name="TextBox 58">
            <a:extLst>
              <a:ext uri="{FF2B5EF4-FFF2-40B4-BE49-F238E27FC236}">
                <a16:creationId xmlns:a16="http://schemas.microsoft.com/office/drawing/2014/main" id="{F2CE2B8B-ED32-491A-95B2-D28904BC432C}"/>
              </a:ext>
            </a:extLst>
          </p:cNvPr>
          <p:cNvSpPr txBox="1"/>
          <p:nvPr userDrawn="1"/>
        </p:nvSpPr>
        <p:spPr>
          <a:xfrm>
            <a:off x="711704" y="2127463"/>
            <a:ext cx="2232248" cy="738664"/>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Change Fill Color &amp;</a:t>
            </a:r>
          </a:p>
          <a:p>
            <a:r>
              <a:rPr lang="en-US" altLang="ko-KR" sz="1400" b="1" dirty="0">
                <a:solidFill>
                  <a:schemeClr val="bg1"/>
                </a:solidFill>
                <a:latin typeface="Arial" pitchFamily="34" charset="0"/>
                <a:cs typeface="Arial" pitchFamily="34" charset="0"/>
              </a:rPr>
              <a:t>Line Color</a:t>
            </a:r>
            <a:endParaRPr lang="ko-KR" altLang="en-US" sz="1400" b="1" dirty="0">
              <a:solidFill>
                <a:schemeClr val="bg1"/>
              </a:solidFill>
              <a:latin typeface="Arial" pitchFamily="34" charset="0"/>
              <a:cs typeface="Arial" pitchFamily="34" charset="0"/>
            </a:endParaRPr>
          </a:p>
        </p:txBody>
      </p:sp>
      <p:sp>
        <p:nvSpPr>
          <p:cNvPr id="60" name="TextBox 59">
            <a:extLst>
              <a:ext uri="{FF2B5EF4-FFF2-40B4-BE49-F238E27FC236}">
                <a16:creationId xmlns:a16="http://schemas.microsoft.com/office/drawing/2014/main" id="{962A52DF-2523-4479-BFA3-B5ACE9887E1C}"/>
              </a:ext>
            </a:extLst>
          </p:cNvPr>
          <p:cNvSpPr txBox="1"/>
          <p:nvPr userDrawn="1"/>
        </p:nvSpPr>
        <p:spPr>
          <a:xfrm>
            <a:off x="721229" y="5808438"/>
            <a:ext cx="2232000" cy="307777"/>
          </a:xfrm>
          <a:prstGeom prst="rect">
            <a:avLst/>
          </a:prstGeom>
          <a:noFill/>
        </p:spPr>
        <p:txBody>
          <a:bodyPr wrap="square" rtlCol="0" anchor="ctr">
            <a:spAutoFit/>
          </a:bodyPr>
          <a:lstStyle/>
          <a:p>
            <a:r>
              <a:rPr lang="en-US" altLang="ko-KR" sz="1400" dirty="0">
                <a:solidFill>
                  <a:schemeClr val="bg1"/>
                </a:solidFill>
                <a:latin typeface="Arial" pitchFamily="34" charset="0"/>
                <a:cs typeface="Arial" pitchFamily="34" charset="0"/>
              </a:rPr>
              <a:t>www.allppt.com</a:t>
            </a:r>
            <a:endParaRPr lang="ko-KR" altLang="en-US" sz="1400" dirty="0">
              <a:solidFill>
                <a:schemeClr val="bg1"/>
              </a:solidFill>
              <a:latin typeface="Arial" pitchFamily="34" charset="0"/>
              <a:cs typeface="Arial" pitchFamily="34" charset="0"/>
            </a:endParaRPr>
          </a:p>
        </p:txBody>
      </p:sp>
      <p:sp>
        <p:nvSpPr>
          <p:cNvPr id="61" name="TextBox 60">
            <a:extLst>
              <a:ext uri="{FF2B5EF4-FFF2-40B4-BE49-F238E27FC236}">
                <a16:creationId xmlns:a16="http://schemas.microsoft.com/office/drawing/2014/main" id="{BAAC314F-E96A-4408-95DE-A70E9ED054AF}"/>
              </a:ext>
            </a:extLst>
          </p:cNvPr>
          <p:cNvSpPr txBox="1"/>
          <p:nvPr userDrawn="1"/>
        </p:nvSpPr>
        <p:spPr>
          <a:xfrm>
            <a:off x="721229" y="4450324"/>
            <a:ext cx="2717296" cy="1384995"/>
          </a:xfrm>
          <a:prstGeom prst="rect">
            <a:avLst/>
          </a:prstGeom>
          <a:noFill/>
        </p:spPr>
        <p:txBody>
          <a:bodyPr wrap="square" rtlCol="0" anchor="ctr">
            <a:spAutoFit/>
          </a:bodyPr>
          <a:lstStyle/>
          <a:p>
            <a:r>
              <a:rPr lang="en-US" altLang="ko-KR" sz="2800" b="1" dirty="0">
                <a:solidFill>
                  <a:schemeClr val="bg1"/>
                </a:solidFill>
                <a:latin typeface="+mn-lt"/>
                <a:ea typeface="+mn-ea"/>
                <a:cs typeface="Arial" pitchFamily="34" charset="0"/>
              </a:rPr>
              <a:t>FREE </a:t>
            </a:r>
          </a:p>
          <a:p>
            <a:r>
              <a:rPr lang="en-US" altLang="ko-KR" sz="2800" b="1" dirty="0">
                <a:solidFill>
                  <a:schemeClr val="bg1"/>
                </a:solidFill>
                <a:latin typeface="+mn-lt"/>
                <a:ea typeface="+mn-ea"/>
                <a:cs typeface="Arial" pitchFamily="34" charset="0"/>
              </a:rPr>
              <a:t>PPT TEMPLATES</a:t>
            </a:r>
          </a:p>
        </p:txBody>
      </p:sp>
    </p:spTree>
    <p:extLst>
      <p:ext uri="{BB962C8B-B14F-4D97-AF65-F5344CB8AC3E}">
        <p14:creationId xmlns:p14="http://schemas.microsoft.com/office/powerpoint/2010/main" val="31367658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Break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847202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18993242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8394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Agenda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823200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Taam slide layout">
    <p:spTree>
      <p:nvGrpSpPr>
        <p:cNvPr id="1" name=""/>
        <p:cNvGrpSpPr/>
        <p:nvPr/>
      </p:nvGrpSpPr>
      <p:grpSpPr>
        <a:xfrm>
          <a:off x="0" y="0"/>
          <a:ext cx="0" cy="0"/>
          <a:chOff x="0" y="0"/>
          <a:chExt cx="0" cy="0"/>
        </a:xfrm>
      </p:grpSpPr>
      <p:sp>
        <p:nvSpPr>
          <p:cNvPr id="3" name="Text Placeholder 9">
            <a:extLst>
              <a:ext uri="{FF2B5EF4-FFF2-40B4-BE49-F238E27FC236}">
                <a16:creationId xmlns:a16="http://schemas.microsoft.com/office/drawing/2014/main" id="{EF70765A-4598-4D75-8EBE-B820808F6559}"/>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Our Team LAYOUT</a:t>
            </a:r>
          </a:p>
        </p:txBody>
      </p:sp>
      <p:sp>
        <p:nvSpPr>
          <p:cNvPr id="4" name="그림 개체 틀 2">
            <a:extLst>
              <a:ext uri="{FF2B5EF4-FFF2-40B4-BE49-F238E27FC236}">
                <a16:creationId xmlns:a16="http://schemas.microsoft.com/office/drawing/2014/main" id="{CBB24084-5D13-40D7-B877-E47BE1E73BBF}"/>
              </a:ext>
            </a:extLst>
          </p:cNvPr>
          <p:cNvSpPr>
            <a:spLocks noGrp="1"/>
          </p:cNvSpPr>
          <p:nvPr>
            <p:ph type="pic" sz="quarter" idx="14" hasCustomPrompt="1"/>
          </p:nvPr>
        </p:nvSpPr>
        <p:spPr>
          <a:xfrm>
            <a:off x="902288" y="2064492"/>
            <a:ext cx="2955610" cy="3753256"/>
          </a:xfrm>
          <a:prstGeom prst="rect">
            <a:avLst/>
          </a:prstGeom>
          <a:solidFill>
            <a:schemeClr val="bg1">
              <a:lumMod val="95000"/>
            </a:schemeClr>
          </a:solidFill>
          <a:ln w="12700">
            <a:gradFill>
              <a:gsLst>
                <a:gs pos="0">
                  <a:schemeClr val="bg1">
                    <a:alpha val="59000"/>
                  </a:schemeClr>
                </a:gs>
                <a:gs pos="100000">
                  <a:schemeClr val="bg1">
                    <a:alpha val="17000"/>
                  </a:schemeClr>
                </a:gs>
              </a:gsLst>
              <a:lin ang="780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spTree>
    <p:extLst>
      <p:ext uri="{BB962C8B-B14F-4D97-AF65-F5344CB8AC3E}">
        <p14:creationId xmlns:p14="http://schemas.microsoft.com/office/powerpoint/2010/main" val="7686641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18_Contents slide layout">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C716E264-12EC-48FB-82AF-7EC44CB3A6FD}"/>
              </a:ext>
            </a:extLst>
          </p:cNvPr>
          <p:cNvSpPr>
            <a:spLocks noGrp="1"/>
          </p:cNvSpPr>
          <p:nvPr>
            <p:ph type="pic" idx="12" hasCustomPrompt="1"/>
          </p:nvPr>
        </p:nvSpPr>
        <p:spPr>
          <a:xfrm>
            <a:off x="106341" y="126846"/>
            <a:ext cx="6248402" cy="6731154"/>
          </a:xfrm>
          <a:custGeom>
            <a:avLst/>
            <a:gdLst>
              <a:gd name="connsiteX0" fmla="*/ 1180828 w 6248402"/>
              <a:gd name="connsiteY0" fmla="*/ 6542589 h 6731154"/>
              <a:gd name="connsiteX1" fmla="*/ 1369393 w 6248402"/>
              <a:gd name="connsiteY1" fmla="*/ 6731154 h 6731154"/>
              <a:gd name="connsiteX2" fmla="*/ 992263 w 6248402"/>
              <a:gd name="connsiteY2" fmla="*/ 6731154 h 6731154"/>
              <a:gd name="connsiteX3" fmla="*/ 2482760 w 6248402"/>
              <a:gd name="connsiteY3" fmla="*/ 5218886 h 6731154"/>
              <a:gd name="connsiteX4" fmla="*/ 3654063 w 6248402"/>
              <a:gd name="connsiteY4" fmla="*/ 6390189 h 6731154"/>
              <a:gd name="connsiteX5" fmla="*/ 3313098 w 6248402"/>
              <a:gd name="connsiteY5" fmla="*/ 6731154 h 6731154"/>
              <a:gd name="connsiteX6" fmla="*/ 1652422 w 6248402"/>
              <a:gd name="connsiteY6" fmla="*/ 6731154 h 6731154"/>
              <a:gd name="connsiteX7" fmla="*/ 1311457 w 6248402"/>
              <a:gd name="connsiteY7" fmla="*/ 6390189 h 6731154"/>
              <a:gd name="connsiteX8" fmla="*/ 3775167 w 6248402"/>
              <a:gd name="connsiteY8" fmla="*/ 3918858 h 6731154"/>
              <a:gd name="connsiteX9" fmla="*/ 4946470 w 6248402"/>
              <a:gd name="connsiteY9" fmla="*/ 5090161 h 6731154"/>
              <a:gd name="connsiteX10" fmla="*/ 3775167 w 6248402"/>
              <a:gd name="connsiteY10" fmla="*/ 6261464 h 6731154"/>
              <a:gd name="connsiteX11" fmla="*/ 2603864 w 6248402"/>
              <a:gd name="connsiteY11" fmla="*/ 5090161 h 6731154"/>
              <a:gd name="connsiteX12" fmla="*/ 1171303 w 6248402"/>
              <a:gd name="connsiteY12" fmla="*/ 3918858 h 6731154"/>
              <a:gd name="connsiteX13" fmla="*/ 2342606 w 6248402"/>
              <a:gd name="connsiteY13" fmla="*/ 5090161 h 6731154"/>
              <a:gd name="connsiteX14" fmla="*/ 1171303 w 6248402"/>
              <a:gd name="connsiteY14" fmla="*/ 6261464 h 6731154"/>
              <a:gd name="connsiteX15" fmla="*/ 0 w 6248402"/>
              <a:gd name="connsiteY15" fmla="*/ 5090161 h 6731154"/>
              <a:gd name="connsiteX16" fmla="*/ 5077099 w 6248402"/>
              <a:gd name="connsiteY16" fmla="*/ 2595155 h 6731154"/>
              <a:gd name="connsiteX17" fmla="*/ 6248402 w 6248402"/>
              <a:gd name="connsiteY17" fmla="*/ 3766458 h 6731154"/>
              <a:gd name="connsiteX18" fmla="*/ 5077099 w 6248402"/>
              <a:gd name="connsiteY18" fmla="*/ 4937761 h 6731154"/>
              <a:gd name="connsiteX19" fmla="*/ 3905796 w 6248402"/>
              <a:gd name="connsiteY19" fmla="*/ 3766458 h 6731154"/>
              <a:gd name="connsiteX20" fmla="*/ 2473235 w 6248402"/>
              <a:gd name="connsiteY20" fmla="*/ 2595155 h 6731154"/>
              <a:gd name="connsiteX21" fmla="*/ 3644538 w 6248402"/>
              <a:gd name="connsiteY21" fmla="*/ 3766458 h 6731154"/>
              <a:gd name="connsiteX22" fmla="*/ 2473235 w 6248402"/>
              <a:gd name="connsiteY22" fmla="*/ 4937761 h 6731154"/>
              <a:gd name="connsiteX23" fmla="*/ 1301932 w 6248402"/>
              <a:gd name="connsiteY23" fmla="*/ 3766458 h 6731154"/>
              <a:gd name="connsiteX24" fmla="*/ 3775167 w 6248402"/>
              <a:gd name="connsiteY24" fmla="*/ 1323703 h 6731154"/>
              <a:gd name="connsiteX25" fmla="*/ 4946470 w 6248402"/>
              <a:gd name="connsiteY25" fmla="*/ 2495007 h 6731154"/>
              <a:gd name="connsiteX26" fmla="*/ 3775167 w 6248402"/>
              <a:gd name="connsiteY26" fmla="*/ 3666309 h 6731154"/>
              <a:gd name="connsiteX27" fmla="*/ 2603864 w 6248402"/>
              <a:gd name="connsiteY27" fmla="*/ 2495007 h 6731154"/>
              <a:gd name="connsiteX28" fmla="*/ 1171303 w 6248402"/>
              <a:gd name="connsiteY28" fmla="*/ 1323703 h 6731154"/>
              <a:gd name="connsiteX29" fmla="*/ 2342606 w 6248402"/>
              <a:gd name="connsiteY29" fmla="*/ 2495007 h 6731154"/>
              <a:gd name="connsiteX30" fmla="*/ 1171303 w 6248402"/>
              <a:gd name="connsiteY30" fmla="*/ 3666309 h 6731154"/>
              <a:gd name="connsiteX31" fmla="*/ 0 w 6248402"/>
              <a:gd name="connsiteY31" fmla="*/ 2495007 h 6731154"/>
              <a:gd name="connsiteX32" fmla="*/ 5077099 w 6248402"/>
              <a:gd name="connsiteY32" fmla="*/ 0 h 6731154"/>
              <a:gd name="connsiteX33" fmla="*/ 6248402 w 6248402"/>
              <a:gd name="connsiteY33" fmla="*/ 1171303 h 6731154"/>
              <a:gd name="connsiteX34" fmla="*/ 5077099 w 6248402"/>
              <a:gd name="connsiteY34" fmla="*/ 2342606 h 6731154"/>
              <a:gd name="connsiteX35" fmla="*/ 3905796 w 6248402"/>
              <a:gd name="connsiteY35" fmla="*/ 1171303 h 6731154"/>
              <a:gd name="connsiteX36" fmla="*/ 2473235 w 6248402"/>
              <a:gd name="connsiteY36" fmla="*/ 0 h 6731154"/>
              <a:gd name="connsiteX37" fmla="*/ 3644538 w 6248402"/>
              <a:gd name="connsiteY37" fmla="*/ 1171303 h 6731154"/>
              <a:gd name="connsiteX38" fmla="*/ 2473235 w 6248402"/>
              <a:gd name="connsiteY38" fmla="*/ 2342606 h 6731154"/>
              <a:gd name="connsiteX39" fmla="*/ 1301932 w 6248402"/>
              <a:gd name="connsiteY39" fmla="*/ 1171303 h 6731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6248402" h="6731154">
                <a:moveTo>
                  <a:pt x="1180828" y="6542589"/>
                </a:moveTo>
                <a:lnTo>
                  <a:pt x="1369393" y="6731154"/>
                </a:lnTo>
                <a:lnTo>
                  <a:pt x="992263" y="6731154"/>
                </a:lnTo>
                <a:close/>
                <a:moveTo>
                  <a:pt x="2482760" y="5218886"/>
                </a:moveTo>
                <a:lnTo>
                  <a:pt x="3654063" y="6390189"/>
                </a:lnTo>
                <a:lnTo>
                  <a:pt x="3313098" y="6731154"/>
                </a:lnTo>
                <a:lnTo>
                  <a:pt x="1652422" y="6731154"/>
                </a:lnTo>
                <a:lnTo>
                  <a:pt x="1311457" y="6390189"/>
                </a:lnTo>
                <a:close/>
                <a:moveTo>
                  <a:pt x="3775167" y="3918858"/>
                </a:moveTo>
                <a:lnTo>
                  <a:pt x="4946470" y="5090161"/>
                </a:lnTo>
                <a:lnTo>
                  <a:pt x="3775167" y="6261464"/>
                </a:lnTo>
                <a:lnTo>
                  <a:pt x="2603864" y="5090161"/>
                </a:lnTo>
                <a:close/>
                <a:moveTo>
                  <a:pt x="1171303" y="3918858"/>
                </a:moveTo>
                <a:lnTo>
                  <a:pt x="2342606" y="5090161"/>
                </a:lnTo>
                <a:lnTo>
                  <a:pt x="1171303" y="6261464"/>
                </a:lnTo>
                <a:lnTo>
                  <a:pt x="0" y="5090161"/>
                </a:lnTo>
                <a:close/>
                <a:moveTo>
                  <a:pt x="5077099" y="2595155"/>
                </a:moveTo>
                <a:lnTo>
                  <a:pt x="6248402" y="3766458"/>
                </a:lnTo>
                <a:lnTo>
                  <a:pt x="5077099" y="4937761"/>
                </a:lnTo>
                <a:lnTo>
                  <a:pt x="3905796" y="3766458"/>
                </a:lnTo>
                <a:close/>
                <a:moveTo>
                  <a:pt x="2473235" y="2595155"/>
                </a:moveTo>
                <a:lnTo>
                  <a:pt x="3644538" y="3766458"/>
                </a:lnTo>
                <a:lnTo>
                  <a:pt x="2473235" y="4937761"/>
                </a:lnTo>
                <a:lnTo>
                  <a:pt x="1301932" y="3766458"/>
                </a:lnTo>
                <a:close/>
                <a:moveTo>
                  <a:pt x="3775167" y="1323703"/>
                </a:moveTo>
                <a:lnTo>
                  <a:pt x="4946470" y="2495007"/>
                </a:lnTo>
                <a:lnTo>
                  <a:pt x="3775167" y="3666309"/>
                </a:lnTo>
                <a:lnTo>
                  <a:pt x="2603864" y="2495007"/>
                </a:lnTo>
                <a:close/>
                <a:moveTo>
                  <a:pt x="1171303" y="1323703"/>
                </a:moveTo>
                <a:lnTo>
                  <a:pt x="2342606" y="2495007"/>
                </a:lnTo>
                <a:lnTo>
                  <a:pt x="1171303" y="3666309"/>
                </a:lnTo>
                <a:lnTo>
                  <a:pt x="0" y="2495007"/>
                </a:lnTo>
                <a:close/>
                <a:moveTo>
                  <a:pt x="5077099" y="0"/>
                </a:moveTo>
                <a:lnTo>
                  <a:pt x="6248402" y="1171303"/>
                </a:lnTo>
                <a:lnTo>
                  <a:pt x="5077099" y="2342606"/>
                </a:lnTo>
                <a:lnTo>
                  <a:pt x="3905796" y="1171303"/>
                </a:lnTo>
                <a:close/>
                <a:moveTo>
                  <a:pt x="2473235" y="0"/>
                </a:moveTo>
                <a:lnTo>
                  <a:pt x="3644538" y="1171303"/>
                </a:lnTo>
                <a:lnTo>
                  <a:pt x="2473235" y="2342606"/>
                </a:lnTo>
                <a:lnTo>
                  <a:pt x="1301932" y="1171303"/>
                </a:lnTo>
                <a:close/>
              </a:path>
            </a:pathLst>
          </a:custGeom>
          <a:solidFill>
            <a:schemeClr val="bg1">
              <a:lumMod val="95000"/>
            </a:schemeClr>
          </a:solidFill>
          <a:ln w="12700">
            <a:noFill/>
          </a:ln>
        </p:spPr>
        <p:txBody>
          <a:bodyPr wrap="square" anchor="ctr">
            <a:noAutofit/>
          </a:bodyPr>
          <a:lstStyle>
            <a:lvl1pPr marL="0" indent="0" algn="ctr">
              <a:buNone/>
              <a:defRPr sz="12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t>
            </a:r>
            <a:endParaRPr lang="ko-KR" altLang="en-US" dirty="0"/>
          </a:p>
        </p:txBody>
      </p:sp>
    </p:spTree>
    <p:extLst>
      <p:ext uri="{BB962C8B-B14F-4D97-AF65-F5344CB8AC3E}">
        <p14:creationId xmlns:p14="http://schemas.microsoft.com/office/powerpoint/2010/main" val="29618809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6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04451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7_Contents slide layout">
    <p:spTree>
      <p:nvGrpSpPr>
        <p:cNvPr id="1" name=""/>
        <p:cNvGrpSpPr/>
        <p:nvPr/>
      </p:nvGrpSpPr>
      <p:grpSpPr>
        <a:xfrm>
          <a:off x="0" y="0"/>
          <a:ext cx="0" cy="0"/>
          <a:chOff x="0" y="0"/>
          <a:chExt cx="0" cy="0"/>
        </a:xfrm>
      </p:grpSpPr>
      <p:grpSp>
        <p:nvGrpSpPr>
          <p:cNvPr id="5" name="Group 3">
            <a:extLst>
              <a:ext uri="{FF2B5EF4-FFF2-40B4-BE49-F238E27FC236}">
                <a16:creationId xmlns:a16="http://schemas.microsoft.com/office/drawing/2014/main" id="{54A41B6F-0B5A-4314-8E6A-AA3960BCF10F}"/>
              </a:ext>
            </a:extLst>
          </p:cNvPr>
          <p:cNvGrpSpPr/>
          <p:nvPr userDrawn="1"/>
        </p:nvGrpSpPr>
        <p:grpSpPr>
          <a:xfrm>
            <a:off x="729449" y="1780758"/>
            <a:ext cx="2449180" cy="4305530"/>
            <a:chOff x="445712" y="1449040"/>
            <a:chExt cx="2113018" cy="3924176"/>
          </a:xfrm>
        </p:grpSpPr>
        <p:sp>
          <p:nvSpPr>
            <p:cNvPr id="6" name="Rounded Rectangle 4">
              <a:extLst>
                <a:ext uri="{FF2B5EF4-FFF2-40B4-BE49-F238E27FC236}">
                  <a16:creationId xmlns:a16="http://schemas.microsoft.com/office/drawing/2014/main" id="{703E15B8-6CE8-4239-8540-4DB466536A91}"/>
                </a:ext>
              </a:extLst>
            </p:cNvPr>
            <p:cNvSpPr/>
            <p:nvPr userDrawn="1"/>
          </p:nvSpPr>
          <p:spPr>
            <a:xfrm>
              <a:off x="445712" y="1449040"/>
              <a:ext cx="2113018" cy="3924176"/>
            </a:xfrm>
            <a:prstGeom prst="roundRect">
              <a:avLst>
                <a:gd name="adj" fmla="val 13580"/>
              </a:avLst>
            </a:prstGeom>
            <a:solidFill>
              <a:srgbClr val="262626"/>
            </a:solidFill>
            <a:ln w="88900">
              <a:noFill/>
            </a:ln>
            <a:effectLst/>
            <a:scene3d>
              <a:camera prst="perspectiveFront"/>
              <a:lightRig rig="threePt" dir="t"/>
            </a:scene3d>
            <a:sp3d prstMaterial="plastic">
              <a:bevelT w="127000" h="50800"/>
              <a:bevelB w="12700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dirty="0"/>
            </a:p>
          </p:txBody>
        </p:sp>
        <p:sp>
          <p:nvSpPr>
            <p:cNvPr id="7" name="Rectangle 5">
              <a:extLst>
                <a:ext uri="{FF2B5EF4-FFF2-40B4-BE49-F238E27FC236}">
                  <a16:creationId xmlns:a16="http://schemas.microsoft.com/office/drawing/2014/main" id="{39CA128A-BAAF-43EE-A61E-48F072F23C46}"/>
                </a:ext>
              </a:extLst>
            </p:cNvPr>
            <p:cNvSpPr/>
            <p:nvPr userDrawn="1"/>
          </p:nvSpPr>
          <p:spPr>
            <a:xfrm>
              <a:off x="1379920" y="1650572"/>
              <a:ext cx="216024" cy="34350"/>
            </a:xfrm>
            <a:prstGeom prst="rect">
              <a:avLst/>
            </a:prstGeom>
            <a:solidFill>
              <a:srgbClr val="B0B0B0"/>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nvGrpSpPr>
            <p:cNvPr id="8" name="Group 6">
              <a:extLst>
                <a:ext uri="{FF2B5EF4-FFF2-40B4-BE49-F238E27FC236}">
                  <a16:creationId xmlns:a16="http://schemas.microsoft.com/office/drawing/2014/main" id="{9AFF85CE-C02B-4B53-AFD3-06E942BAC819}"/>
                </a:ext>
              </a:extLst>
            </p:cNvPr>
            <p:cNvGrpSpPr/>
            <p:nvPr userDrawn="1"/>
          </p:nvGrpSpPr>
          <p:grpSpPr>
            <a:xfrm>
              <a:off x="1407705" y="5045834"/>
              <a:ext cx="211967" cy="211967"/>
              <a:chOff x="1549420" y="5712364"/>
              <a:chExt cx="312583" cy="312583"/>
            </a:xfrm>
          </p:grpSpPr>
          <p:sp>
            <p:nvSpPr>
              <p:cNvPr id="9" name="Oval 7">
                <a:extLst>
                  <a:ext uri="{FF2B5EF4-FFF2-40B4-BE49-F238E27FC236}">
                    <a16:creationId xmlns:a16="http://schemas.microsoft.com/office/drawing/2014/main" id="{F77DADA6-39EA-4F49-BF69-B54981F43A93}"/>
                  </a:ext>
                </a:extLst>
              </p:cNvPr>
              <p:cNvSpPr/>
              <p:nvPr userDrawn="1"/>
            </p:nvSpPr>
            <p:spPr>
              <a:xfrm>
                <a:off x="1549420" y="5712364"/>
                <a:ext cx="312583" cy="312583"/>
              </a:xfrm>
              <a:prstGeom prst="ellipse">
                <a:avLst/>
              </a:prstGeom>
              <a:gradFill flip="none" rotWithShape="1">
                <a:gsLst>
                  <a:gs pos="0">
                    <a:schemeClr val="tx1">
                      <a:lumMod val="94000"/>
                      <a:lumOff val="6000"/>
                    </a:schemeClr>
                  </a:gs>
                  <a:gs pos="56000">
                    <a:schemeClr val="tx1">
                      <a:lumMod val="65000"/>
                      <a:lumOff val="35000"/>
                    </a:schemeClr>
                  </a:gs>
                  <a:gs pos="91000">
                    <a:schemeClr val="tx1">
                      <a:lumMod val="50000"/>
                      <a:lumOff val="50000"/>
                    </a:schemeClr>
                  </a:gs>
                  <a:gs pos="100000">
                    <a:schemeClr val="bg1">
                      <a:lumMod val="75000"/>
                    </a:schemeClr>
                  </a:gs>
                </a:gsLst>
                <a:lin ang="10800000" scaled="1"/>
                <a:tileRect/>
              </a:gradFill>
              <a:ln w="0">
                <a:solidFill>
                  <a:srgbClr val="262626"/>
                </a:solidFill>
              </a:ln>
              <a:scene3d>
                <a:camera prst="perspectiveFront"/>
                <a:lightRig rig="threePt" dir="t"/>
              </a:scene3d>
              <a:sp3d>
                <a:bevelT w="635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10" name="Rounded Rectangle 8">
                <a:extLst>
                  <a:ext uri="{FF2B5EF4-FFF2-40B4-BE49-F238E27FC236}">
                    <a16:creationId xmlns:a16="http://schemas.microsoft.com/office/drawing/2014/main" id="{414D168B-29C2-4210-B545-06CBEEFEF1C5}"/>
                  </a:ext>
                </a:extLst>
              </p:cNvPr>
              <p:cNvSpPr/>
              <p:nvPr userDrawn="1"/>
            </p:nvSpPr>
            <p:spPr>
              <a:xfrm>
                <a:off x="1634225" y="5796647"/>
                <a:ext cx="142969" cy="144016"/>
              </a:xfrm>
              <a:prstGeom prst="roundRect">
                <a:avLst/>
              </a:prstGeom>
              <a:solidFill>
                <a:srgbClr val="737373"/>
              </a:solidFill>
              <a:ln w="6350">
                <a:solidFill>
                  <a:srgbClr val="B0B0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grpSp>
      <p:sp>
        <p:nvSpPr>
          <p:cNvPr id="11" name="Picture Placeholder 2">
            <a:extLst>
              <a:ext uri="{FF2B5EF4-FFF2-40B4-BE49-F238E27FC236}">
                <a16:creationId xmlns:a16="http://schemas.microsoft.com/office/drawing/2014/main" id="{6E6B1B6C-6A71-4B3B-A6B5-56A8DB4074E0}"/>
              </a:ext>
            </a:extLst>
          </p:cNvPr>
          <p:cNvSpPr>
            <a:spLocks noGrp="1"/>
          </p:cNvSpPr>
          <p:nvPr>
            <p:ph type="pic" idx="15" hasCustomPrompt="1"/>
          </p:nvPr>
        </p:nvSpPr>
        <p:spPr>
          <a:xfrm>
            <a:off x="877656" y="2102271"/>
            <a:ext cx="2152765" cy="3562112"/>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12" name="Text Placeholder 9">
            <a:extLst>
              <a:ext uri="{FF2B5EF4-FFF2-40B4-BE49-F238E27FC236}">
                <a16:creationId xmlns:a16="http://schemas.microsoft.com/office/drawing/2014/main" id="{7AACC8C0-0D02-450C-A4FB-05C1A86E40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119958567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18" Type="http://schemas.openxmlformats.org/officeDocument/2006/relationships/slideLayout" Target="../slideLayouts/slideLayout20.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slideLayout" Target="../slideLayouts/slideLayout14.xml"/><Relationship Id="rId17" Type="http://schemas.openxmlformats.org/officeDocument/2006/relationships/slideLayout" Target="../slideLayouts/slideLayout19.xml"/><Relationship Id="rId2" Type="http://schemas.openxmlformats.org/officeDocument/2006/relationships/slideLayout" Target="../slideLayouts/slideLayout4.xml"/><Relationship Id="rId16" Type="http://schemas.openxmlformats.org/officeDocument/2006/relationships/slideLayout" Target="../slideLayouts/slideLayout18.xml"/><Relationship Id="rId20" Type="http://schemas.openxmlformats.org/officeDocument/2006/relationships/theme" Target="../theme/theme2.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5" Type="http://schemas.openxmlformats.org/officeDocument/2006/relationships/slideLayout" Target="../slideLayouts/slideLayout17.xml"/><Relationship Id="rId10" Type="http://schemas.openxmlformats.org/officeDocument/2006/relationships/slideLayout" Target="../slideLayouts/slideLayout12.xml"/><Relationship Id="rId19" Type="http://schemas.openxmlformats.org/officeDocument/2006/relationships/slideLayout" Target="../slideLayouts/slideLayout21.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slideLayout" Target="../slideLayouts/slideLayout16.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5990320"/>
      </p:ext>
    </p:extLst>
  </p:cSld>
  <p:clrMap bg1="lt1" tx1="dk1" bg2="lt2" tx2="dk2" accent1="accent1" accent2="accent2" accent3="accent3" accent4="accent4" accent5="accent5" accent6="accent6" hlink="hlink" folHlink="folHlink"/>
  <p:sldLayoutIdLst>
    <p:sldLayoutId id="2147483649" r:id="rId1"/>
    <p:sldLayoutId id="2147483650" r:id="rId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5311501"/>
      </p:ext>
    </p:extLst>
  </p:cSld>
  <p:clrMap bg1="lt1" tx1="dk1" bg2="lt2" tx2="dk2" accent1="accent1" accent2="accent2" accent3="accent3" accent4="accent4" accent5="accent5" accent6="accent6" hlink="hlink" folHlink="folHlink"/>
  <p:sldLayoutIdLst>
    <p:sldLayoutId id="2147483652" r:id="rId1"/>
    <p:sldLayoutId id="2147483654" r:id="rId2"/>
    <p:sldLayoutId id="2147483675" r:id="rId3"/>
    <p:sldLayoutId id="2147483676" r:id="rId4"/>
    <p:sldLayoutId id="2147483690"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9" r:id="rId15"/>
    <p:sldLayoutId id="2147483688" r:id="rId16"/>
    <p:sldLayoutId id="2147483687" r:id="rId17"/>
    <p:sldLayoutId id="2147483671" r:id="rId18"/>
    <p:sldLayoutId id="2147483672" r:id="rId19"/>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8408049"/>
      </p:ext>
    </p:extLst>
  </p:cSld>
  <p:clrMap bg1="lt1" tx1="dk1" bg2="lt2" tx2="dk2" accent1="accent1" accent2="accent2" accent3="accent3" accent4="accent4" accent5="accent5" accent6="accent6" hlink="hlink" folHlink="folHlink"/>
  <p:sldLayoutIdLst>
    <p:sldLayoutId id="2147483674" r:id="rId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link.springer.com/chapter/10.1007/978-3-030-96527-3_8"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03B4C724-0776-4328-8F0A-B72DA1579537}"/>
              </a:ext>
            </a:extLst>
          </p:cNvPr>
          <p:cNvSpPr txBox="1"/>
          <p:nvPr/>
        </p:nvSpPr>
        <p:spPr>
          <a:xfrm>
            <a:off x="-1" y="1747149"/>
            <a:ext cx="12191999" cy="584775"/>
          </a:xfrm>
          <a:prstGeom prst="rect">
            <a:avLst/>
          </a:prstGeom>
          <a:noFill/>
        </p:spPr>
        <p:txBody>
          <a:bodyPr wrap="square" rtlCol="0" anchor="ctr">
            <a:spAutoFit/>
          </a:bodyPr>
          <a:lstStyle/>
          <a:p>
            <a:pPr algn="ctr"/>
            <a:r>
              <a:rPr lang="en-US" altLang="ko-KR" sz="3200" b="1" dirty="0">
                <a:ln w="9525">
                  <a:solidFill>
                    <a:schemeClr val="bg1"/>
                  </a:solidFill>
                  <a:prstDash val="solid"/>
                </a:ln>
                <a:effectLst>
                  <a:outerShdw blurRad="12700" dist="38100" dir="2700000" algn="tl" rotWithShape="0">
                    <a:schemeClr val="bg1">
                      <a:lumMod val="50000"/>
                    </a:schemeClr>
                  </a:outerShdw>
                </a:effectLst>
                <a:latin typeface="+mj-lt"/>
                <a:cs typeface="Arial" pitchFamily="34" charset="0"/>
              </a:rPr>
              <a:t>Preserving Privacy in Private Blockchain Networks</a:t>
            </a:r>
          </a:p>
        </p:txBody>
      </p:sp>
      <p:sp>
        <p:nvSpPr>
          <p:cNvPr id="9" name="TextBox 8">
            <a:extLst>
              <a:ext uri="{FF2B5EF4-FFF2-40B4-BE49-F238E27FC236}">
                <a16:creationId xmlns:a16="http://schemas.microsoft.com/office/drawing/2014/main" id="{2B6167FF-AD5E-41E4-8385-3024DC936CF2}"/>
              </a:ext>
            </a:extLst>
          </p:cNvPr>
          <p:cNvSpPr txBox="1"/>
          <p:nvPr/>
        </p:nvSpPr>
        <p:spPr>
          <a:xfrm>
            <a:off x="-2" y="2774091"/>
            <a:ext cx="12192000" cy="379656"/>
          </a:xfrm>
          <a:prstGeom prst="rect">
            <a:avLst/>
          </a:prstGeom>
          <a:noFill/>
        </p:spPr>
        <p:txBody>
          <a:bodyPr wrap="square" rtlCol="0" anchor="ctr">
            <a:spAutoFit/>
          </a:bodyPr>
          <a:lstStyle/>
          <a:p>
            <a:pPr algn="ctr"/>
            <a:r>
              <a:rPr lang="pt-BR" altLang="ko-KR" sz="1867" b="1" dirty="0" err="1">
                <a:ln w="9525">
                  <a:solidFill>
                    <a:schemeClr val="bg1"/>
                  </a:solidFill>
                  <a:prstDash val="solid"/>
                </a:ln>
                <a:effectLst>
                  <a:outerShdw blurRad="12700" dist="38100" dir="2700000" algn="tl" rotWithShape="0">
                    <a:schemeClr val="bg1">
                      <a:lumMod val="50000"/>
                    </a:schemeClr>
                  </a:outerShdw>
                </a:effectLst>
                <a:cs typeface="Arial" pitchFamily="34" charset="0"/>
              </a:rPr>
              <a:t>Prabhakaran</a:t>
            </a:r>
            <a:r>
              <a:rPr lang="pt-BR" altLang="ko-KR" sz="1867" b="1" dirty="0">
                <a:ln w="9525">
                  <a:solidFill>
                    <a:schemeClr val="bg1"/>
                  </a:solidFill>
                  <a:prstDash val="solid"/>
                </a:ln>
                <a:effectLst>
                  <a:outerShdw blurRad="12700" dist="38100" dir="2700000" algn="tl" rotWithShape="0">
                    <a:schemeClr val="bg1">
                      <a:lumMod val="50000"/>
                    </a:schemeClr>
                  </a:outerShdw>
                </a:effectLst>
                <a:cs typeface="Arial" pitchFamily="34" charset="0"/>
              </a:rPr>
              <a:t> </a:t>
            </a:r>
            <a:r>
              <a:rPr lang="pt-BR" altLang="ko-KR" sz="1867" b="1" dirty="0" err="1">
                <a:ln w="9525">
                  <a:solidFill>
                    <a:schemeClr val="bg1"/>
                  </a:solidFill>
                  <a:prstDash val="solid"/>
                </a:ln>
                <a:effectLst>
                  <a:outerShdw blurRad="12700" dist="38100" dir="2700000" algn="tl" rotWithShape="0">
                    <a:schemeClr val="bg1">
                      <a:lumMod val="50000"/>
                    </a:schemeClr>
                  </a:outerShdw>
                </a:effectLst>
                <a:cs typeface="Arial" pitchFamily="34" charset="0"/>
              </a:rPr>
              <a:t>Ariyappampalayam</a:t>
            </a:r>
            <a:r>
              <a:rPr lang="pt-BR" altLang="ko-KR" sz="1867" b="1" dirty="0">
                <a:ln w="9525">
                  <a:solidFill>
                    <a:schemeClr val="bg1"/>
                  </a:solidFill>
                  <a:prstDash val="solid"/>
                </a:ln>
                <a:effectLst>
                  <a:outerShdw blurRad="12700" dist="38100" dir="2700000" algn="tl" rotWithShape="0">
                    <a:schemeClr val="bg1">
                      <a:lumMod val="50000"/>
                    </a:schemeClr>
                  </a:outerShdw>
                </a:effectLst>
                <a:cs typeface="Arial" pitchFamily="34" charset="0"/>
              </a:rPr>
              <a:t> </a:t>
            </a:r>
            <a:r>
              <a:rPr lang="pt-BR" altLang="ko-KR" sz="1867" b="1" dirty="0" err="1">
                <a:ln w="9525">
                  <a:solidFill>
                    <a:schemeClr val="bg1"/>
                  </a:solidFill>
                  <a:prstDash val="solid"/>
                </a:ln>
                <a:effectLst>
                  <a:outerShdw blurRad="12700" dist="38100" dir="2700000" algn="tl" rotWithShape="0">
                    <a:schemeClr val="bg1">
                      <a:lumMod val="50000"/>
                    </a:schemeClr>
                  </a:outerShdw>
                </a:effectLst>
                <a:cs typeface="Arial" pitchFamily="34" charset="0"/>
              </a:rPr>
              <a:t>Krishnamurthy</a:t>
            </a:r>
            <a:r>
              <a:rPr lang="pt-BR" altLang="ko-KR" sz="1867" b="1" dirty="0">
                <a:ln w="9525">
                  <a:solidFill>
                    <a:schemeClr val="bg1"/>
                  </a:solidFill>
                  <a:prstDash val="solid"/>
                </a:ln>
                <a:effectLst>
                  <a:outerShdw blurRad="12700" dist="38100" dir="2700000" algn="tl" rotWithShape="0">
                    <a:schemeClr val="bg1">
                      <a:lumMod val="50000"/>
                    </a:schemeClr>
                  </a:outerShdw>
                </a:effectLst>
                <a:cs typeface="Arial" pitchFamily="34" charset="0"/>
              </a:rPr>
              <a:t>, Saad </a:t>
            </a:r>
            <a:r>
              <a:rPr lang="pt-BR" altLang="ko-KR" sz="1867" b="1" dirty="0" err="1">
                <a:ln w="9525">
                  <a:solidFill>
                    <a:schemeClr val="bg1"/>
                  </a:solidFill>
                  <a:prstDash val="solid"/>
                </a:ln>
                <a:effectLst>
                  <a:outerShdw blurRad="12700" dist="38100" dir="2700000" algn="tl" rotWithShape="0">
                    <a:schemeClr val="bg1">
                      <a:lumMod val="50000"/>
                    </a:schemeClr>
                  </a:outerShdw>
                </a:effectLst>
                <a:cs typeface="Arial" pitchFamily="34" charset="0"/>
              </a:rPr>
              <a:t>Shahid</a:t>
            </a:r>
            <a:r>
              <a:rPr lang="pt-BR" altLang="ko-KR" sz="1867" b="1" dirty="0">
                <a:ln w="9525">
                  <a:solidFill>
                    <a:schemeClr val="bg1"/>
                  </a:solidFill>
                  <a:prstDash val="solid"/>
                </a:ln>
                <a:effectLst>
                  <a:outerShdw blurRad="12700" dist="38100" dir="2700000" algn="tl" rotWithShape="0">
                    <a:schemeClr val="bg1">
                      <a:lumMod val="50000"/>
                    </a:schemeClr>
                  </a:outerShdw>
                </a:effectLst>
                <a:cs typeface="Arial" pitchFamily="34" charset="0"/>
              </a:rPr>
              <a:t> e </a:t>
            </a:r>
            <a:r>
              <a:rPr lang="pt-BR" altLang="ko-KR" sz="1867" b="1" dirty="0" err="1">
                <a:ln w="9525">
                  <a:solidFill>
                    <a:schemeClr val="bg1"/>
                  </a:solidFill>
                  <a:prstDash val="solid"/>
                </a:ln>
                <a:effectLst>
                  <a:outerShdw blurRad="12700" dist="38100" dir="2700000" algn="tl" rotWithShape="0">
                    <a:schemeClr val="bg1">
                      <a:lumMod val="50000"/>
                    </a:schemeClr>
                  </a:outerShdw>
                </a:effectLst>
                <a:cs typeface="Arial" pitchFamily="34" charset="0"/>
              </a:rPr>
              <a:t>Oisen</a:t>
            </a:r>
            <a:r>
              <a:rPr lang="pt-BR" altLang="ko-KR" sz="1867" b="1" dirty="0">
                <a:ln w="9525">
                  <a:solidFill>
                    <a:schemeClr val="bg1"/>
                  </a:solidFill>
                  <a:prstDash val="solid"/>
                </a:ln>
                <a:effectLst>
                  <a:outerShdw blurRad="12700" dist="38100" dir="2700000" algn="tl" rotWithShape="0">
                    <a:schemeClr val="bg1">
                      <a:lumMod val="50000"/>
                    </a:schemeClr>
                  </a:outerShdw>
                </a:effectLst>
                <a:cs typeface="Arial" pitchFamily="34" charset="0"/>
              </a:rPr>
              <a:t> </a:t>
            </a:r>
            <a:r>
              <a:rPr lang="pt-BR" altLang="ko-KR" sz="1867" b="1" dirty="0" err="1">
                <a:ln w="9525">
                  <a:solidFill>
                    <a:schemeClr val="bg1"/>
                  </a:solidFill>
                  <a:prstDash val="solid"/>
                </a:ln>
                <a:effectLst>
                  <a:outerShdw blurRad="12700" dist="38100" dir="2700000" algn="tl" rotWithShape="0">
                    <a:schemeClr val="bg1">
                      <a:lumMod val="50000"/>
                    </a:schemeClr>
                  </a:outerShdw>
                </a:effectLst>
                <a:cs typeface="Arial" pitchFamily="34" charset="0"/>
              </a:rPr>
              <a:t>Boydel</a:t>
            </a:r>
            <a:endParaRPr lang="pt-BR" altLang="ko-KR" sz="1867" b="1" dirty="0">
              <a:ln w="9525">
                <a:solidFill>
                  <a:schemeClr val="bg1"/>
                </a:solidFill>
                <a:prstDash val="solid"/>
              </a:ln>
              <a:effectLst>
                <a:outerShdw blurRad="12700" dist="38100" dir="2700000" algn="tl" rotWithShape="0">
                  <a:schemeClr val="bg1">
                    <a:lumMod val="50000"/>
                  </a:schemeClr>
                </a:outerShdw>
              </a:effectLst>
              <a:cs typeface="Arial" pitchFamily="34" charset="0"/>
            </a:endParaRPr>
          </a:p>
        </p:txBody>
      </p:sp>
      <p:sp>
        <p:nvSpPr>
          <p:cNvPr id="2" name="TextBox 8">
            <a:extLst>
              <a:ext uri="{FF2B5EF4-FFF2-40B4-BE49-F238E27FC236}">
                <a16:creationId xmlns:a16="http://schemas.microsoft.com/office/drawing/2014/main" id="{412411B7-9121-B359-C0AE-BA096E91D5C2}"/>
              </a:ext>
            </a:extLst>
          </p:cNvPr>
          <p:cNvSpPr txBox="1"/>
          <p:nvPr/>
        </p:nvSpPr>
        <p:spPr>
          <a:xfrm>
            <a:off x="-149463" y="3685270"/>
            <a:ext cx="12192000" cy="666977"/>
          </a:xfrm>
          <a:prstGeom prst="rect">
            <a:avLst/>
          </a:prstGeom>
          <a:noFill/>
        </p:spPr>
        <p:txBody>
          <a:bodyPr wrap="square" rtlCol="0" anchor="ctr">
            <a:spAutoFit/>
          </a:bodyPr>
          <a:lstStyle/>
          <a:p>
            <a:pPr algn="ctr"/>
            <a:r>
              <a:rPr lang="pt-BR" altLang="ko-KR" sz="1867" b="1" dirty="0">
                <a:ln w="9525">
                  <a:solidFill>
                    <a:schemeClr val="bg1"/>
                  </a:solidFill>
                  <a:prstDash val="solid"/>
                </a:ln>
                <a:effectLst>
                  <a:outerShdw blurRad="12700" dist="38100" dir="2700000" algn="tl" rotWithShape="0">
                    <a:schemeClr val="bg1">
                      <a:lumMod val="50000"/>
                    </a:schemeClr>
                  </a:outerShdw>
                </a:effectLst>
                <a:cs typeface="Arial" pitchFamily="34" charset="0"/>
              </a:rPr>
              <a:t>Apresentação de Adriano Busson</a:t>
            </a:r>
          </a:p>
          <a:p>
            <a:pPr algn="ctr"/>
            <a:r>
              <a:rPr lang="pt-BR" altLang="ko-KR" sz="1867" b="1" dirty="0">
                <a:ln w="9525">
                  <a:solidFill>
                    <a:schemeClr val="bg1"/>
                  </a:solidFill>
                  <a:prstDash val="solid"/>
                </a:ln>
                <a:effectLst>
                  <a:outerShdw blurRad="12700" dist="38100" dir="2700000" algn="tl" rotWithShape="0">
                    <a:schemeClr val="bg1">
                      <a:lumMod val="50000"/>
                    </a:schemeClr>
                  </a:outerShdw>
                </a:effectLst>
                <a:cs typeface="Arial" pitchFamily="34" charset="0"/>
              </a:rPr>
              <a:t>Aluno de Mestrado</a:t>
            </a:r>
          </a:p>
        </p:txBody>
      </p:sp>
      <p:sp>
        <p:nvSpPr>
          <p:cNvPr id="5" name="TextBox 8">
            <a:extLst>
              <a:ext uri="{FF2B5EF4-FFF2-40B4-BE49-F238E27FC236}">
                <a16:creationId xmlns:a16="http://schemas.microsoft.com/office/drawing/2014/main" id="{A7B264FA-3BF4-0E86-E1D3-B2CE31CE0C9F}"/>
              </a:ext>
            </a:extLst>
          </p:cNvPr>
          <p:cNvSpPr txBox="1"/>
          <p:nvPr/>
        </p:nvSpPr>
        <p:spPr>
          <a:xfrm>
            <a:off x="-190899" y="5031697"/>
            <a:ext cx="12192000" cy="379656"/>
          </a:xfrm>
          <a:prstGeom prst="rect">
            <a:avLst/>
          </a:prstGeom>
          <a:noFill/>
        </p:spPr>
        <p:txBody>
          <a:bodyPr wrap="square" rtlCol="0" anchor="ctr">
            <a:spAutoFit/>
          </a:bodyPr>
          <a:lstStyle/>
          <a:p>
            <a:pPr algn="ctr"/>
            <a:r>
              <a:rPr lang="pt-BR" altLang="ko-KR" sz="1867" b="1" dirty="0">
                <a:ln w="9525">
                  <a:solidFill>
                    <a:schemeClr val="bg1"/>
                  </a:solidFill>
                  <a:prstDash val="solid"/>
                </a:ln>
                <a:effectLst>
                  <a:outerShdw blurRad="12700" dist="38100" dir="2700000" algn="tl" rotWithShape="0">
                    <a:schemeClr val="bg1">
                      <a:lumMod val="50000"/>
                    </a:schemeClr>
                  </a:outerShdw>
                </a:effectLst>
                <a:cs typeface="Arial" pitchFamily="34" charset="0"/>
              </a:rPr>
              <a:t>Orientador: Prof. Antônio “Guto” </a:t>
            </a:r>
            <a:r>
              <a:rPr lang="pt-BR" altLang="ko-KR" sz="1867" b="1">
                <a:ln w="9525">
                  <a:solidFill>
                    <a:schemeClr val="bg1"/>
                  </a:solidFill>
                  <a:prstDash val="solid"/>
                </a:ln>
                <a:effectLst>
                  <a:outerShdw blurRad="12700" dist="38100" dir="2700000" algn="tl" rotWithShape="0">
                    <a:schemeClr val="bg1">
                      <a:lumMod val="50000"/>
                    </a:schemeClr>
                  </a:outerShdw>
                </a:effectLst>
                <a:cs typeface="Arial" pitchFamily="34" charset="0"/>
              </a:rPr>
              <a:t>Aragão Rocha</a:t>
            </a:r>
            <a:endParaRPr lang="pt-BR" altLang="ko-KR" sz="1867" b="1" dirty="0">
              <a:ln w="9525">
                <a:solidFill>
                  <a:schemeClr val="bg1"/>
                </a:solidFill>
                <a:prstDash val="solid"/>
              </a:ln>
              <a:effectLst>
                <a:outerShdw blurRad="12700" dist="38100" dir="2700000" algn="tl" rotWithShape="0">
                  <a:schemeClr val="bg1">
                    <a:lumMod val="50000"/>
                  </a:schemeClr>
                </a:outerShdw>
              </a:effectLst>
              <a:cs typeface="Arial" pitchFamily="34" charset="0"/>
            </a:endParaRPr>
          </a:p>
        </p:txBody>
      </p:sp>
      <p:sp>
        <p:nvSpPr>
          <p:cNvPr id="3" name="CaixaDeTexto 2">
            <a:extLst>
              <a:ext uri="{FF2B5EF4-FFF2-40B4-BE49-F238E27FC236}">
                <a16:creationId xmlns:a16="http://schemas.microsoft.com/office/drawing/2014/main" id="{8E996CC4-A0D4-7AB5-DDD2-ECAB001FC491}"/>
              </a:ext>
            </a:extLst>
          </p:cNvPr>
          <p:cNvSpPr txBox="1"/>
          <p:nvPr/>
        </p:nvSpPr>
        <p:spPr>
          <a:xfrm>
            <a:off x="2585545" y="5875283"/>
            <a:ext cx="6716110" cy="307777"/>
          </a:xfrm>
          <a:prstGeom prst="rect">
            <a:avLst/>
          </a:prstGeom>
          <a:noFill/>
        </p:spPr>
        <p:txBody>
          <a:bodyPr wrap="square" rtlCol="0">
            <a:spAutoFit/>
          </a:bodyPr>
          <a:lstStyle/>
          <a:p>
            <a:pPr algn="ctr"/>
            <a:r>
              <a:rPr lang="pt-BR" sz="1400" spc="-20" dirty="0">
                <a:solidFill>
                  <a:srgbClr val="131413"/>
                </a:solidFill>
                <a:effectLst/>
                <a:latin typeface="Gill Sans MT" panose="020B0502020104020203" pitchFamily="34" charset="0"/>
                <a:ea typeface="Times New Roman" panose="02020603050405020304" pitchFamily="18" charset="0"/>
                <a:cs typeface="Gill Sans MT" panose="020B0502020104020203" pitchFamily="34" charset="0"/>
                <a:hlinkClick r:id="rId2"/>
              </a:rPr>
              <a:t>https://link.springer.com/chapter/10.1007/978-3-030-96527-3_8</a:t>
            </a:r>
            <a:endParaRPr lang="pt-BR" sz="1400" dirty="0"/>
          </a:p>
        </p:txBody>
      </p:sp>
    </p:spTree>
    <p:extLst>
      <p:ext uri="{BB962C8B-B14F-4D97-AF65-F5344CB8AC3E}">
        <p14:creationId xmlns:p14="http://schemas.microsoft.com/office/powerpoint/2010/main" val="26374744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a:extLst>
              <a:ext uri="{FF2B5EF4-FFF2-40B4-BE49-F238E27FC236}">
                <a16:creationId xmlns:a16="http://schemas.microsoft.com/office/drawing/2014/main" id="{6850DB1E-561D-4E18-97B8-199F4AFFDD1C}"/>
              </a:ext>
            </a:extLst>
          </p:cNvPr>
          <p:cNvSpPr txBox="1">
            <a:spLocks/>
          </p:cNvSpPr>
          <p:nvPr/>
        </p:nvSpPr>
        <p:spPr>
          <a:xfrm>
            <a:off x="0" y="0"/>
            <a:ext cx="2469953" cy="2486033"/>
          </a:xfrm>
          <a:custGeom>
            <a:avLst/>
            <a:gdLst>
              <a:gd name="connsiteX0" fmla="*/ 5691 w 2469953"/>
              <a:gd name="connsiteY0" fmla="*/ 143427 h 2486033"/>
              <a:gd name="connsiteX1" fmla="*/ 1176994 w 2469953"/>
              <a:gd name="connsiteY1" fmla="*/ 1314730 h 2486033"/>
              <a:gd name="connsiteX2" fmla="*/ 5691 w 2469953"/>
              <a:gd name="connsiteY2" fmla="*/ 2486033 h 2486033"/>
              <a:gd name="connsiteX3" fmla="*/ 0 w 2469953"/>
              <a:gd name="connsiteY3" fmla="*/ 2480342 h 2486033"/>
              <a:gd name="connsiteX4" fmla="*/ 0 w 2469953"/>
              <a:gd name="connsiteY4" fmla="*/ 149118 h 2486033"/>
              <a:gd name="connsiteX5" fmla="*/ 145293 w 2469953"/>
              <a:gd name="connsiteY5" fmla="*/ 0 h 2486033"/>
              <a:gd name="connsiteX6" fmla="*/ 2469953 w 2469953"/>
              <a:gd name="connsiteY6" fmla="*/ 0 h 2486033"/>
              <a:gd name="connsiteX7" fmla="*/ 1307623 w 2469953"/>
              <a:gd name="connsiteY7" fmla="*/ 1162330 h 2486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69953" h="2486033">
                <a:moveTo>
                  <a:pt x="5691" y="143427"/>
                </a:moveTo>
                <a:lnTo>
                  <a:pt x="1176994" y="1314730"/>
                </a:lnTo>
                <a:lnTo>
                  <a:pt x="5691" y="2486033"/>
                </a:lnTo>
                <a:lnTo>
                  <a:pt x="0" y="2480342"/>
                </a:lnTo>
                <a:lnTo>
                  <a:pt x="0" y="149118"/>
                </a:lnTo>
                <a:close/>
                <a:moveTo>
                  <a:pt x="145293" y="0"/>
                </a:moveTo>
                <a:lnTo>
                  <a:pt x="2469953" y="0"/>
                </a:lnTo>
                <a:lnTo>
                  <a:pt x="1307623" y="1162330"/>
                </a:lnTo>
                <a:close/>
              </a:path>
            </a:pathLst>
          </a:custGeom>
          <a:solidFill>
            <a:schemeClr val="accent1">
              <a:lumMod val="40000"/>
              <a:lumOff val="60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ko-KR" altLang="en-US" dirty="0"/>
          </a:p>
        </p:txBody>
      </p:sp>
      <p:sp>
        <p:nvSpPr>
          <p:cNvPr id="22" name="TextBox 21">
            <a:extLst>
              <a:ext uri="{FF2B5EF4-FFF2-40B4-BE49-F238E27FC236}">
                <a16:creationId xmlns:a16="http://schemas.microsoft.com/office/drawing/2014/main" id="{12C6CB43-C3D1-4D80-A988-362864D801F6}"/>
              </a:ext>
            </a:extLst>
          </p:cNvPr>
          <p:cNvSpPr txBox="1">
            <a:spLocks/>
          </p:cNvSpPr>
          <p:nvPr/>
        </p:nvSpPr>
        <p:spPr>
          <a:xfrm>
            <a:off x="1" y="2727240"/>
            <a:ext cx="1166065" cy="2332130"/>
          </a:xfrm>
          <a:custGeom>
            <a:avLst/>
            <a:gdLst>
              <a:gd name="connsiteX0" fmla="*/ 0 w 1166065"/>
              <a:gd name="connsiteY0" fmla="*/ 0 h 2332130"/>
              <a:gd name="connsiteX1" fmla="*/ 1166065 w 1166065"/>
              <a:gd name="connsiteY1" fmla="*/ 1166065 h 2332130"/>
              <a:gd name="connsiteX2" fmla="*/ 0 w 1166065"/>
              <a:gd name="connsiteY2" fmla="*/ 2332130 h 2332130"/>
            </a:gdLst>
            <a:ahLst/>
            <a:cxnLst>
              <a:cxn ang="0">
                <a:pos x="connsiteX0" y="connsiteY0"/>
              </a:cxn>
              <a:cxn ang="0">
                <a:pos x="connsiteX1" y="connsiteY1"/>
              </a:cxn>
              <a:cxn ang="0">
                <a:pos x="connsiteX2" y="connsiteY2"/>
              </a:cxn>
            </a:cxnLst>
            <a:rect l="l" t="t" r="r" b="b"/>
            <a:pathLst>
              <a:path w="1166065" h="2332130">
                <a:moveTo>
                  <a:pt x="0" y="0"/>
                </a:moveTo>
                <a:lnTo>
                  <a:pt x="1166065" y="1166065"/>
                </a:lnTo>
                <a:lnTo>
                  <a:pt x="0" y="2332130"/>
                </a:lnTo>
                <a:close/>
              </a:path>
            </a:pathLst>
          </a:custGeom>
          <a:solidFill>
            <a:schemeClr val="accent1">
              <a:lumMod val="40000"/>
              <a:lumOff val="60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ko-KR" altLang="en-US" dirty="0"/>
          </a:p>
        </p:txBody>
      </p:sp>
      <p:sp>
        <p:nvSpPr>
          <p:cNvPr id="27" name="TextBox 26">
            <a:extLst>
              <a:ext uri="{FF2B5EF4-FFF2-40B4-BE49-F238E27FC236}">
                <a16:creationId xmlns:a16="http://schemas.microsoft.com/office/drawing/2014/main" id="{9D878CAC-FD09-4167-88E2-4F463472EE9C}"/>
              </a:ext>
            </a:extLst>
          </p:cNvPr>
          <p:cNvSpPr txBox="1">
            <a:spLocks/>
          </p:cNvSpPr>
          <p:nvPr/>
        </p:nvSpPr>
        <p:spPr>
          <a:xfrm>
            <a:off x="0" y="5345732"/>
            <a:ext cx="1175590" cy="1512268"/>
          </a:xfrm>
          <a:custGeom>
            <a:avLst/>
            <a:gdLst>
              <a:gd name="connsiteX0" fmla="*/ 4287 w 1175590"/>
              <a:gd name="connsiteY0" fmla="*/ 0 h 1512268"/>
              <a:gd name="connsiteX1" fmla="*/ 1175590 w 1175590"/>
              <a:gd name="connsiteY1" fmla="*/ 1171303 h 1512268"/>
              <a:gd name="connsiteX2" fmla="*/ 834625 w 1175590"/>
              <a:gd name="connsiteY2" fmla="*/ 1512268 h 1512268"/>
              <a:gd name="connsiteX3" fmla="*/ 0 w 1175590"/>
              <a:gd name="connsiteY3" fmla="*/ 1512268 h 1512268"/>
              <a:gd name="connsiteX4" fmla="*/ 0 w 1175590"/>
              <a:gd name="connsiteY4" fmla="*/ 4287 h 1512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5590" h="1512268">
                <a:moveTo>
                  <a:pt x="4287" y="0"/>
                </a:moveTo>
                <a:lnTo>
                  <a:pt x="1175590" y="1171303"/>
                </a:lnTo>
                <a:lnTo>
                  <a:pt x="834625" y="1512268"/>
                </a:lnTo>
                <a:lnTo>
                  <a:pt x="0" y="1512268"/>
                </a:lnTo>
                <a:lnTo>
                  <a:pt x="0" y="4287"/>
                </a:lnTo>
                <a:close/>
              </a:path>
            </a:pathLst>
          </a:custGeom>
          <a:solidFill>
            <a:schemeClr val="accent1">
              <a:lumMod val="40000"/>
              <a:lumOff val="60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ko-KR" altLang="en-US" dirty="0"/>
          </a:p>
        </p:txBody>
      </p:sp>
      <p:sp>
        <p:nvSpPr>
          <p:cNvPr id="40" name="Text Placeholder 10">
            <a:extLst>
              <a:ext uri="{FF2B5EF4-FFF2-40B4-BE49-F238E27FC236}">
                <a16:creationId xmlns:a16="http://schemas.microsoft.com/office/drawing/2014/main" id="{75699713-6AE0-4A17-A192-62B09894798A}"/>
              </a:ext>
            </a:extLst>
          </p:cNvPr>
          <p:cNvSpPr txBox="1">
            <a:spLocks/>
          </p:cNvSpPr>
          <p:nvPr/>
        </p:nvSpPr>
        <p:spPr>
          <a:xfrm>
            <a:off x="0" y="292981"/>
            <a:ext cx="12192000" cy="941670"/>
          </a:xfrm>
          <a:prstGeom prst="rect">
            <a:avLst/>
          </a:prstGeom>
          <a:noFill/>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lnSpc>
                <a:spcPct val="110000"/>
              </a:lnSpc>
              <a:buNone/>
            </a:pPr>
            <a:r>
              <a:rPr lang="pt-BR" altLang="ko-KR" sz="2400" b="1" dirty="0">
                <a:solidFill>
                  <a:schemeClr val="tx1">
                    <a:lumMod val="75000"/>
                    <a:lumOff val="25000"/>
                  </a:schemeClr>
                </a:solidFill>
                <a:latin typeface="+mj-lt"/>
                <a:cs typeface="Arial" pitchFamily="34" charset="0"/>
              </a:rPr>
              <a:t>Soluções - Coleções de dados privadas no </a:t>
            </a:r>
            <a:r>
              <a:rPr lang="pt-BR" altLang="ko-KR" sz="2400" b="1" dirty="0" err="1">
                <a:solidFill>
                  <a:schemeClr val="tx1">
                    <a:lumMod val="75000"/>
                    <a:lumOff val="25000"/>
                  </a:schemeClr>
                </a:solidFill>
                <a:latin typeface="+mj-lt"/>
                <a:cs typeface="Arial" pitchFamily="34" charset="0"/>
              </a:rPr>
              <a:t>Hyperledger</a:t>
            </a:r>
            <a:r>
              <a:rPr lang="pt-BR" altLang="ko-KR" sz="2400" b="1" dirty="0">
                <a:solidFill>
                  <a:schemeClr val="tx1">
                    <a:lumMod val="75000"/>
                    <a:lumOff val="25000"/>
                  </a:schemeClr>
                </a:solidFill>
                <a:latin typeface="+mj-lt"/>
                <a:cs typeface="Arial" pitchFamily="34" charset="0"/>
              </a:rPr>
              <a:t> </a:t>
            </a:r>
            <a:r>
              <a:rPr lang="pt-BR" altLang="ko-KR" sz="2400" b="1" dirty="0" err="1">
                <a:solidFill>
                  <a:schemeClr val="tx1">
                    <a:lumMod val="75000"/>
                    <a:lumOff val="25000"/>
                  </a:schemeClr>
                </a:solidFill>
                <a:latin typeface="+mj-lt"/>
                <a:cs typeface="Arial" pitchFamily="34" charset="0"/>
              </a:rPr>
              <a:t>Fabric</a:t>
            </a:r>
            <a:r>
              <a:rPr lang="pt-BR" altLang="ko-KR" sz="2400" b="1" dirty="0">
                <a:solidFill>
                  <a:schemeClr val="tx1">
                    <a:lumMod val="75000"/>
                    <a:lumOff val="25000"/>
                  </a:schemeClr>
                </a:solidFill>
                <a:latin typeface="+mj-lt"/>
                <a:cs typeface="Arial" pitchFamily="34" charset="0"/>
              </a:rPr>
              <a:t>  </a:t>
            </a:r>
          </a:p>
        </p:txBody>
      </p:sp>
      <p:pic>
        <p:nvPicPr>
          <p:cNvPr id="3" name="Imagem 2">
            <a:extLst>
              <a:ext uri="{FF2B5EF4-FFF2-40B4-BE49-F238E27FC236}">
                <a16:creationId xmlns:a16="http://schemas.microsoft.com/office/drawing/2014/main" id="{51D91DBC-CFC3-7B8C-86A7-2EAE562A6269}"/>
              </a:ext>
            </a:extLst>
          </p:cNvPr>
          <p:cNvPicPr>
            <a:picLocks noChangeAspect="1"/>
          </p:cNvPicPr>
          <p:nvPr/>
        </p:nvPicPr>
        <p:blipFill>
          <a:blip r:embed="rId2"/>
          <a:stretch>
            <a:fillRect/>
          </a:stretch>
        </p:blipFill>
        <p:spPr>
          <a:xfrm>
            <a:off x="2029872" y="2727240"/>
            <a:ext cx="7990869" cy="3993218"/>
          </a:xfrm>
          <a:prstGeom prst="rect">
            <a:avLst/>
          </a:prstGeom>
        </p:spPr>
      </p:pic>
      <p:sp>
        <p:nvSpPr>
          <p:cNvPr id="4" name="CaixaDeTexto 3">
            <a:extLst>
              <a:ext uri="{FF2B5EF4-FFF2-40B4-BE49-F238E27FC236}">
                <a16:creationId xmlns:a16="http://schemas.microsoft.com/office/drawing/2014/main" id="{DD2586F7-EC93-A55A-A09F-D2E40C61C893}"/>
              </a:ext>
            </a:extLst>
          </p:cNvPr>
          <p:cNvSpPr txBox="1"/>
          <p:nvPr/>
        </p:nvSpPr>
        <p:spPr>
          <a:xfrm>
            <a:off x="1517617" y="1364419"/>
            <a:ext cx="10178086" cy="1477328"/>
          </a:xfrm>
          <a:prstGeom prst="rect">
            <a:avLst/>
          </a:prstGeom>
          <a:noFill/>
        </p:spPr>
        <p:txBody>
          <a:bodyPr wrap="square" rtlCol="0">
            <a:spAutoFit/>
          </a:bodyPr>
          <a:lstStyle/>
          <a:p>
            <a:r>
              <a:rPr lang="pt-BR" altLang="ko-KR" dirty="0">
                <a:cs typeface="Arial" pitchFamily="34" charset="0"/>
              </a:rPr>
              <a:t>Neste exemplo, um RES tem uma coleta de dados privada autorizando a organização A/B/D. </a:t>
            </a:r>
          </a:p>
          <a:p>
            <a:endParaRPr lang="pt-BR" altLang="ko-KR" dirty="0">
              <a:cs typeface="Arial" pitchFamily="34" charset="0"/>
            </a:endParaRPr>
          </a:p>
          <a:p>
            <a:r>
              <a:rPr lang="pt-BR" altLang="ko-KR" dirty="0">
                <a:cs typeface="Arial" pitchFamily="34" charset="0"/>
              </a:rPr>
              <a:t>Os dados privados são compartilhados apenas com as organizações presentes na coleção, enquanto outras organizações no canal (Org C) só podem ver o </a:t>
            </a:r>
            <a:r>
              <a:rPr lang="pt-BR" altLang="ko-KR" dirty="0" err="1">
                <a:cs typeface="Arial" pitchFamily="34" charset="0"/>
              </a:rPr>
              <a:t>hash</a:t>
            </a:r>
            <a:r>
              <a:rPr lang="pt-BR" altLang="ko-KR" dirty="0">
                <a:cs typeface="Arial" pitchFamily="34" charset="0"/>
              </a:rPr>
              <a:t> dos dados privados.</a:t>
            </a:r>
            <a:endParaRPr lang="pt-BR" altLang="ko-KR" sz="2000" dirty="0">
              <a:cs typeface="Arial" pitchFamily="34" charset="0"/>
            </a:endParaRPr>
          </a:p>
          <a:p>
            <a:endParaRPr lang="pt-BR" dirty="0"/>
          </a:p>
        </p:txBody>
      </p:sp>
    </p:spTree>
    <p:extLst>
      <p:ext uri="{BB962C8B-B14F-4D97-AF65-F5344CB8AC3E}">
        <p14:creationId xmlns:p14="http://schemas.microsoft.com/office/powerpoint/2010/main" val="24352229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a:extLst>
              <a:ext uri="{FF2B5EF4-FFF2-40B4-BE49-F238E27FC236}">
                <a16:creationId xmlns:a16="http://schemas.microsoft.com/office/drawing/2014/main" id="{6850DB1E-561D-4E18-97B8-199F4AFFDD1C}"/>
              </a:ext>
            </a:extLst>
          </p:cNvPr>
          <p:cNvSpPr txBox="1">
            <a:spLocks/>
          </p:cNvSpPr>
          <p:nvPr/>
        </p:nvSpPr>
        <p:spPr>
          <a:xfrm>
            <a:off x="0" y="0"/>
            <a:ext cx="2469953" cy="2486033"/>
          </a:xfrm>
          <a:custGeom>
            <a:avLst/>
            <a:gdLst>
              <a:gd name="connsiteX0" fmla="*/ 5691 w 2469953"/>
              <a:gd name="connsiteY0" fmla="*/ 143427 h 2486033"/>
              <a:gd name="connsiteX1" fmla="*/ 1176994 w 2469953"/>
              <a:gd name="connsiteY1" fmla="*/ 1314730 h 2486033"/>
              <a:gd name="connsiteX2" fmla="*/ 5691 w 2469953"/>
              <a:gd name="connsiteY2" fmla="*/ 2486033 h 2486033"/>
              <a:gd name="connsiteX3" fmla="*/ 0 w 2469953"/>
              <a:gd name="connsiteY3" fmla="*/ 2480342 h 2486033"/>
              <a:gd name="connsiteX4" fmla="*/ 0 w 2469953"/>
              <a:gd name="connsiteY4" fmla="*/ 149118 h 2486033"/>
              <a:gd name="connsiteX5" fmla="*/ 145293 w 2469953"/>
              <a:gd name="connsiteY5" fmla="*/ 0 h 2486033"/>
              <a:gd name="connsiteX6" fmla="*/ 2469953 w 2469953"/>
              <a:gd name="connsiteY6" fmla="*/ 0 h 2486033"/>
              <a:gd name="connsiteX7" fmla="*/ 1307623 w 2469953"/>
              <a:gd name="connsiteY7" fmla="*/ 1162330 h 2486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69953" h="2486033">
                <a:moveTo>
                  <a:pt x="5691" y="143427"/>
                </a:moveTo>
                <a:lnTo>
                  <a:pt x="1176994" y="1314730"/>
                </a:lnTo>
                <a:lnTo>
                  <a:pt x="5691" y="2486033"/>
                </a:lnTo>
                <a:lnTo>
                  <a:pt x="0" y="2480342"/>
                </a:lnTo>
                <a:lnTo>
                  <a:pt x="0" y="149118"/>
                </a:lnTo>
                <a:close/>
                <a:moveTo>
                  <a:pt x="145293" y="0"/>
                </a:moveTo>
                <a:lnTo>
                  <a:pt x="2469953" y="0"/>
                </a:lnTo>
                <a:lnTo>
                  <a:pt x="1307623" y="1162330"/>
                </a:lnTo>
                <a:close/>
              </a:path>
            </a:pathLst>
          </a:custGeom>
          <a:solidFill>
            <a:schemeClr val="accent1">
              <a:lumMod val="40000"/>
              <a:lumOff val="60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ko-KR" altLang="en-US" dirty="0"/>
          </a:p>
        </p:txBody>
      </p:sp>
      <p:sp>
        <p:nvSpPr>
          <p:cNvPr id="22" name="TextBox 21">
            <a:extLst>
              <a:ext uri="{FF2B5EF4-FFF2-40B4-BE49-F238E27FC236}">
                <a16:creationId xmlns:a16="http://schemas.microsoft.com/office/drawing/2014/main" id="{12C6CB43-C3D1-4D80-A988-362864D801F6}"/>
              </a:ext>
            </a:extLst>
          </p:cNvPr>
          <p:cNvSpPr txBox="1">
            <a:spLocks/>
          </p:cNvSpPr>
          <p:nvPr/>
        </p:nvSpPr>
        <p:spPr>
          <a:xfrm>
            <a:off x="1" y="2727240"/>
            <a:ext cx="1166065" cy="2332130"/>
          </a:xfrm>
          <a:custGeom>
            <a:avLst/>
            <a:gdLst>
              <a:gd name="connsiteX0" fmla="*/ 0 w 1166065"/>
              <a:gd name="connsiteY0" fmla="*/ 0 h 2332130"/>
              <a:gd name="connsiteX1" fmla="*/ 1166065 w 1166065"/>
              <a:gd name="connsiteY1" fmla="*/ 1166065 h 2332130"/>
              <a:gd name="connsiteX2" fmla="*/ 0 w 1166065"/>
              <a:gd name="connsiteY2" fmla="*/ 2332130 h 2332130"/>
            </a:gdLst>
            <a:ahLst/>
            <a:cxnLst>
              <a:cxn ang="0">
                <a:pos x="connsiteX0" y="connsiteY0"/>
              </a:cxn>
              <a:cxn ang="0">
                <a:pos x="connsiteX1" y="connsiteY1"/>
              </a:cxn>
              <a:cxn ang="0">
                <a:pos x="connsiteX2" y="connsiteY2"/>
              </a:cxn>
            </a:cxnLst>
            <a:rect l="l" t="t" r="r" b="b"/>
            <a:pathLst>
              <a:path w="1166065" h="2332130">
                <a:moveTo>
                  <a:pt x="0" y="0"/>
                </a:moveTo>
                <a:lnTo>
                  <a:pt x="1166065" y="1166065"/>
                </a:lnTo>
                <a:lnTo>
                  <a:pt x="0" y="2332130"/>
                </a:lnTo>
                <a:close/>
              </a:path>
            </a:pathLst>
          </a:custGeom>
          <a:solidFill>
            <a:schemeClr val="accent1">
              <a:lumMod val="40000"/>
              <a:lumOff val="60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ko-KR" altLang="en-US" dirty="0"/>
          </a:p>
        </p:txBody>
      </p:sp>
      <p:sp>
        <p:nvSpPr>
          <p:cNvPr id="27" name="TextBox 26">
            <a:extLst>
              <a:ext uri="{FF2B5EF4-FFF2-40B4-BE49-F238E27FC236}">
                <a16:creationId xmlns:a16="http://schemas.microsoft.com/office/drawing/2014/main" id="{9D878CAC-FD09-4167-88E2-4F463472EE9C}"/>
              </a:ext>
            </a:extLst>
          </p:cNvPr>
          <p:cNvSpPr txBox="1">
            <a:spLocks/>
          </p:cNvSpPr>
          <p:nvPr/>
        </p:nvSpPr>
        <p:spPr>
          <a:xfrm>
            <a:off x="0" y="5345732"/>
            <a:ext cx="1175590" cy="1512268"/>
          </a:xfrm>
          <a:custGeom>
            <a:avLst/>
            <a:gdLst>
              <a:gd name="connsiteX0" fmla="*/ 4287 w 1175590"/>
              <a:gd name="connsiteY0" fmla="*/ 0 h 1512268"/>
              <a:gd name="connsiteX1" fmla="*/ 1175590 w 1175590"/>
              <a:gd name="connsiteY1" fmla="*/ 1171303 h 1512268"/>
              <a:gd name="connsiteX2" fmla="*/ 834625 w 1175590"/>
              <a:gd name="connsiteY2" fmla="*/ 1512268 h 1512268"/>
              <a:gd name="connsiteX3" fmla="*/ 0 w 1175590"/>
              <a:gd name="connsiteY3" fmla="*/ 1512268 h 1512268"/>
              <a:gd name="connsiteX4" fmla="*/ 0 w 1175590"/>
              <a:gd name="connsiteY4" fmla="*/ 4287 h 1512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5590" h="1512268">
                <a:moveTo>
                  <a:pt x="4287" y="0"/>
                </a:moveTo>
                <a:lnTo>
                  <a:pt x="1175590" y="1171303"/>
                </a:lnTo>
                <a:lnTo>
                  <a:pt x="834625" y="1512268"/>
                </a:lnTo>
                <a:lnTo>
                  <a:pt x="0" y="1512268"/>
                </a:lnTo>
                <a:lnTo>
                  <a:pt x="0" y="4287"/>
                </a:lnTo>
                <a:close/>
              </a:path>
            </a:pathLst>
          </a:custGeom>
          <a:solidFill>
            <a:schemeClr val="accent1">
              <a:lumMod val="40000"/>
              <a:lumOff val="60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ko-KR" altLang="en-US" dirty="0"/>
          </a:p>
        </p:txBody>
      </p:sp>
      <p:sp>
        <p:nvSpPr>
          <p:cNvPr id="40" name="Text Placeholder 10">
            <a:extLst>
              <a:ext uri="{FF2B5EF4-FFF2-40B4-BE49-F238E27FC236}">
                <a16:creationId xmlns:a16="http://schemas.microsoft.com/office/drawing/2014/main" id="{75699713-6AE0-4A17-A192-62B09894798A}"/>
              </a:ext>
            </a:extLst>
          </p:cNvPr>
          <p:cNvSpPr txBox="1">
            <a:spLocks/>
          </p:cNvSpPr>
          <p:nvPr/>
        </p:nvSpPr>
        <p:spPr>
          <a:xfrm>
            <a:off x="0" y="292981"/>
            <a:ext cx="12192000" cy="941670"/>
          </a:xfrm>
          <a:prstGeom prst="rect">
            <a:avLst/>
          </a:prstGeom>
          <a:noFill/>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lnSpc>
                <a:spcPct val="110000"/>
              </a:lnSpc>
              <a:buNone/>
            </a:pPr>
            <a:r>
              <a:rPr lang="pt-BR" altLang="ko-KR" sz="2400" b="1" dirty="0">
                <a:solidFill>
                  <a:schemeClr val="tx1">
                    <a:lumMod val="75000"/>
                    <a:lumOff val="25000"/>
                  </a:schemeClr>
                </a:solidFill>
                <a:latin typeface="+mj-lt"/>
                <a:cs typeface="Arial" pitchFamily="34" charset="0"/>
              </a:rPr>
              <a:t>Soluções - Coleções de dados privadas no </a:t>
            </a:r>
            <a:r>
              <a:rPr lang="pt-BR" altLang="ko-KR" sz="2400" b="1" dirty="0" err="1">
                <a:solidFill>
                  <a:schemeClr val="tx1">
                    <a:lumMod val="75000"/>
                    <a:lumOff val="25000"/>
                  </a:schemeClr>
                </a:solidFill>
                <a:latin typeface="+mj-lt"/>
                <a:cs typeface="Arial" pitchFamily="34" charset="0"/>
              </a:rPr>
              <a:t>Hyperledger</a:t>
            </a:r>
            <a:r>
              <a:rPr lang="pt-BR" altLang="ko-KR" sz="2400" b="1" dirty="0">
                <a:solidFill>
                  <a:schemeClr val="tx1">
                    <a:lumMod val="75000"/>
                    <a:lumOff val="25000"/>
                  </a:schemeClr>
                </a:solidFill>
                <a:latin typeface="+mj-lt"/>
                <a:cs typeface="Arial" pitchFamily="34" charset="0"/>
              </a:rPr>
              <a:t> </a:t>
            </a:r>
            <a:r>
              <a:rPr lang="pt-BR" altLang="ko-KR" sz="2400" b="1" dirty="0" err="1">
                <a:solidFill>
                  <a:schemeClr val="tx1">
                    <a:lumMod val="75000"/>
                    <a:lumOff val="25000"/>
                  </a:schemeClr>
                </a:solidFill>
                <a:latin typeface="+mj-lt"/>
                <a:cs typeface="Arial" pitchFamily="34" charset="0"/>
              </a:rPr>
              <a:t>Fabric</a:t>
            </a:r>
            <a:r>
              <a:rPr lang="pt-BR" altLang="ko-KR" sz="2400" b="1" dirty="0">
                <a:solidFill>
                  <a:schemeClr val="tx1">
                    <a:lumMod val="75000"/>
                    <a:lumOff val="25000"/>
                  </a:schemeClr>
                </a:solidFill>
                <a:latin typeface="+mj-lt"/>
                <a:cs typeface="Arial" pitchFamily="34" charset="0"/>
              </a:rPr>
              <a:t>  </a:t>
            </a:r>
          </a:p>
        </p:txBody>
      </p:sp>
      <p:sp>
        <p:nvSpPr>
          <p:cNvPr id="39" name="TextBox 38">
            <a:extLst>
              <a:ext uri="{FF2B5EF4-FFF2-40B4-BE49-F238E27FC236}">
                <a16:creationId xmlns:a16="http://schemas.microsoft.com/office/drawing/2014/main" id="{7D998ED4-A105-40ED-8D9A-07EBE0D04111}"/>
              </a:ext>
            </a:extLst>
          </p:cNvPr>
          <p:cNvSpPr txBox="1"/>
          <p:nvPr/>
        </p:nvSpPr>
        <p:spPr>
          <a:xfrm>
            <a:off x="1326624" y="1419840"/>
            <a:ext cx="9777351" cy="2800767"/>
          </a:xfrm>
          <a:prstGeom prst="rect">
            <a:avLst/>
          </a:prstGeom>
          <a:noFill/>
        </p:spPr>
        <p:txBody>
          <a:bodyPr wrap="square" rtlCol="0">
            <a:spAutoFit/>
          </a:bodyPr>
          <a:lstStyle/>
          <a:p>
            <a:endParaRPr lang="pt-BR" altLang="ko-KR" sz="1400" dirty="0">
              <a:cs typeface="Arial" pitchFamily="34" charset="0"/>
            </a:endParaRPr>
          </a:p>
          <a:p>
            <a:r>
              <a:rPr lang="pt-BR" altLang="ko-KR" dirty="0">
                <a:cs typeface="Arial" pitchFamily="34" charset="0"/>
              </a:rPr>
              <a:t>O problema com o uso de coleções de dados privadas é o número potencial de coleções de dados privadas que é exponencialmente proporcional ao número de organizações na rede. </a:t>
            </a:r>
          </a:p>
          <a:p>
            <a:endParaRPr lang="pt-BR" altLang="ko-KR" dirty="0">
              <a:cs typeface="Arial" pitchFamily="34" charset="0"/>
            </a:endParaRPr>
          </a:p>
          <a:p>
            <a:r>
              <a:rPr lang="pt-BR" altLang="ko-KR" dirty="0">
                <a:cs typeface="Arial" pitchFamily="34" charset="0"/>
              </a:rPr>
              <a:t>Para um tamanho de rede modesto de 6, existem 63 combinações possíveis , enquanto aumentar a contagem de organizações de um a 7 aumenta o tamanho da combinação para 127. </a:t>
            </a:r>
          </a:p>
          <a:p>
            <a:endParaRPr lang="pt-BR" altLang="ko-KR" dirty="0">
              <a:cs typeface="Arial" pitchFamily="34" charset="0"/>
            </a:endParaRPr>
          </a:p>
          <a:p>
            <a:r>
              <a:rPr lang="pt-BR" altLang="ko-KR" dirty="0">
                <a:cs typeface="Arial" pitchFamily="34" charset="0"/>
              </a:rPr>
              <a:t>Para 'n' número de organizações, a fórmula para calcular a possível combinação de coleta de dados privados é mostrada na Eq. 1, onde R é o valor recursivo de 1 até N.</a:t>
            </a:r>
          </a:p>
        </p:txBody>
      </p:sp>
      <p:pic>
        <p:nvPicPr>
          <p:cNvPr id="3" name="Imagem 2">
            <a:extLst>
              <a:ext uri="{FF2B5EF4-FFF2-40B4-BE49-F238E27FC236}">
                <a16:creationId xmlns:a16="http://schemas.microsoft.com/office/drawing/2014/main" id="{92895F05-69DA-0A55-562B-0596008B1233}"/>
              </a:ext>
            </a:extLst>
          </p:cNvPr>
          <p:cNvPicPr>
            <a:picLocks noChangeAspect="1"/>
          </p:cNvPicPr>
          <p:nvPr/>
        </p:nvPicPr>
        <p:blipFill>
          <a:blip r:embed="rId2"/>
          <a:stretch>
            <a:fillRect/>
          </a:stretch>
        </p:blipFill>
        <p:spPr>
          <a:xfrm>
            <a:off x="4412899" y="4523705"/>
            <a:ext cx="2648086" cy="1435174"/>
          </a:xfrm>
          <a:prstGeom prst="rect">
            <a:avLst/>
          </a:prstGeom>
        </p:spPr>
      </p:pic>
    </p:spTree>
    <p:extLst>
      <p:ext uri="{BB962C8B-B14F-4D97-AF65-F5344CB8AC3E}">
        <p14:creationId xmlns:p14="http://schemas.microsoft.com/office/powerpoint/2010/main" val="5491361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a:extLst>
              <a:ext uri="{FF2B5EF4-FFF2-40B4-BE49-F238E27FC236}">
                <a16:creationId xmlns:a16="http://schemas.microsoft.com/office/drawing/2014/main" id="{6850DB1E-561D-4E18-97B8-199F4AFFDD1C}"/>
              </a:ext>
            </a:extLst>
          </p:cNvPr>
          <p:cNvSpPr txBox="1">
            <a:spLocks/>
          </p:cNvSpPr>
          <p:nvPr/>
        </p:nvSpPr>
        <p:spPr>
          <a:xfrm>
            <a:off x="0" y="0"/>
            <a:ext cx="2469953" cy="2486033"/>
          </a:xfrm>
          <a:custGeom>
            <a:avLst/>
            <a:gdLst>
              <a:gd name="connsiteX0" fmla="*/ 5691 w 2469953"/>
              <a:gd name="connsiteY0" fmla="*/ 143427 h 2486033"/>
              <a:gd name="connsiteX1" fmla="*/ 1176994 w 2469953"/>
              <a:gd name="connsiteY1" fmla="*/ 1314730 h 2486033"/>
              <a:gd name="connsiteX2" fmla="*/ 5691 w 2469953"/>
              <a:gd name="connsiteY2" fmla="*/ 2486033 h 2486033"/>
              <a:gd name="connsiteX3" fmla="*/ 0 w 2469953"/>
              <a:gd name="connsiteY3" fmla="*/ 2480342 h 2486033"/>
              <a:gd name="connsiteX4" fmla="*/ 0 w 2469953"/>
              <a:gd name="connsiteY4" fmla="*/ 149118 h 2486033"/>
              <a:gd name="connsiteX5" fmla="*/ 145293 w 2469953"/>
              <a:gd name="connsiteY5" fmla="*/ 0 h 2486033"/>
              <a:gd name="connsiteX6" fmla="*/ 2469953 w 2469953"/>
              <a:gd name="connsiteY6" fmla="*/ 0 h 2486033"/>
              <a:gd name="connsiteX7" fmla="*/ 1307623 w 2469953"/>
              <a:gd name="connsiteY7" fmla="*/ 1162330 h 2486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69953" h="2486033">
                <a:moveTo>
                  <a:pt x="5691" y="143427"/>
                </a:moveTo>
                <a:lnTo>
                  <a:pt x="1176994" y="1314730"/>
                </a:lnTo>
                <a:lnTo>
                  <a:pt x="5691" y="2486033"/>
                </a:lnTo>
                <a:lnTo>
                  <a:pt x="0" y="2480342"/>
                </a:lnTo>
                <a:lnTo>
                  <a:pt x="0" y="149118"/>
                </a:lnTo>
                <a:close/>
                <a:moveTo>
                  <a:pt x="145293" y="0"/>
                </a:moveTo>
                <a:lnTo>
                  <a:pt x="2469953" y="0"/>
                </a:lnTo>
                <a:lnTo>
                  <a:pt x="1307623" y="1162330"/>
                </a:lnTo>
                <a:close/>
              </a:path>
            </a:pathLst>
          </a:custGeom>
          <a:solidFill>
            <a:schemeClr val="accent1">
              <a:lumMod val="40000"/>
              <a:lumOff val="60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ko-KR" altLang="en-US" dirty="0"/>
          </a:p>
        </p:txBody>
      </p:sp>
      <p:sp>
        <p:nvSpPr>
          <p:cNvPr id="22" name="TextBox 21">
            <a:extLst>
              <a:ext uri="{FF2B5EF4-FFF2-40B4-BE49-F238E27FC236}">
                <a16:creationId xmlns:a16="http://schemas.microsoft.com/office/drawing/2014/main" id="{12C6CB43-C3D1-4D80-A988-362864D801F6}"/>
              </a:ext>
            </a:extLst>
          </p:cNvPr>
          <p:cNvSpPr txBox="1">
            <a:spLocks/>
          </p:cNvSpPr>
          <p:nvPr/>
        </p:nvSpPr>
        <p:spPr>
          <a:xfrm>
            <a:off x="1" y="2727240"/>
            <a:ext cx="1166065" cy="2332130"/>
          </a:xfrm>
          <a:custGeom>
            <a:avLst/>
            <a:gdLst>
              <a:gd name="connsiteX0" fmla="*/ 0 w 1166065"/>
              <a:gd name="connsiteY0" fmla="*/ 0 h 2332130"/>
              <a:gd name="connsiteX1" fmla="*/ 1166065 w 1166065"/>
              <a:gd name="connsiteY1" fmla="*/ 1166065 h 2332130"/>
              <a:gd name="connsiteX2" fmla="*/ 0 w 1166065"/>
              <a:gd name="connsiteY2" fmla="*/ 2332130 h 2332130"/>
            </a:gdLst>
            <a:ahLst/>
            <a:cxnLst>
              <a:cxn ang="0">
                <a:pos x="connsiteX0" y="connsiteY0"/>
              </a:cxn>
              <a:cxn ang="0">
                <a:pos x="connsiteX1" y="connsiteY1"/>
              </a:cxn>
              <a:cxn ang="0">
                <a:pos x="connsiteX2" y="connsiteY2"/>
              </a:cxn>
            </a:cxnLst>
            <a:rect l="l" t="t" r="r" b="b"/>
            <a:pathLst>
              <a:path w="1166065" h="2332130">
                <a:moveTo>
                  <a:pt x="0" y="0"/>
                </a:moveTo>
                <a:lnTo>
                  <a:pt x="1166065" y="1166065"/>
                </a:lnTo>
                <a:lnTo>
                  <a:pt x="0" y="2332130"/>
                </a:lnTo>
                <a:close/>
              </a:path>
            </a:pathLst>
          </a:custGeom>
          <a:solidFill>
            <a:schemeClr val="accent1">
              <a:lumMod val="40000"/>
              <a:lumOff val="60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ko-KR" altLang="en-US" dirty="0"/>
          </a:p>
        </p:txBody>
      </p:sp>
      <p:sp>
        <p:nvSpPr>
          <p:cNvPr id="27" name="TextBox 26">
            <a:extLst>
              <a:ext uri="{FF2B5EF4-FFF2-40B4-BE49-F238E27FC236}">
                <a16:creationId xmlns:a16="http://schemas.microsoft.com/office/drawing/2014/main" id="{9D878CAC-FD09-4167-88E2-4F463472EE9C}"/>
              </a:ext>
            </a:extLst>
          </p:cNvPr>
          <p:cNvSpPr txBox="1">
            <a:spLocks/>
          </p:cNvSpPr>
          <p:nvPr/>
        </p:nvSpPr>
        <p:spPr>
          <a:xfrm>
            <a:off x="0" y="5345732"/>
            <a:ext cx="1175590" cy="1512268"/>
          </a:xfrm>
          <a:custGeom>
            <a:avLst/>
            <a:gdLst>
              <a:gd name="connsiteX0" fmla="*/ 4287 w 1175590"/>
              <a:gd name="connsiteY0" fmla="*/ 0 h 1512268"/>
              <a:gd name="connsiteX1" fmla="*/ 1175590 w 1175590"/>
              <a:gd name="connsiteY1" fmla="*/ 1171303 h 1512268"/>
              <a:gd name="connsiteX2" fmla="*/ 834625 w 1175590"/>
              <a:gd name="connsiteY2" fmla="*/ 1512268 h 1512268"/>
              <a:gd name="connsiteX3" fmla="*/ 0 w 1175590"/>
              <a:gd name="connsiteY3" fmla="*/ 1512268 h 1512268"/>
              <a:gd name="connsiteX4" fmla="*/ 0 w 1175590"/>
              <a:gd name="connsiteY4" fmla="*/ 4287 h 1512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5590" h="1512268">
                <a:moveTo>
                  <a:pt x="4287" y="0"/>
                </a:moveTo>
                <a:lnTo>
                  <a:pt x="1175590" y="1171303"/>
                </a:lnTo>
                <a:lnTo>
                  <a:pt x="834625" y="1512268"/>
                </a:lnTo>
                <a:lnTo>
                  <a:pt x="0" y="1512268"/>
                </a:lnTo>
                <a:lnTo>
                  <a:pt x="0" y="4287"/>
                </a:lnTo>
                <a:close/>
              </a:path>
            </a:pathLst>
          </a:custGeom>
          <a:solidFill>
            <a:schemeClr val="accent1">
              <a:lumMod val="40000"/>
              <a:lumOff val="60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ko-KR" altLang="en-US" dirty="0"/>
          </a:p>
        </p:txBody>
      </p:sp>
      <p:sp>
        <p:nvSpPr>
          <p:cNvPr id="40" name="Text Placeholder 10">
            <a:extLst>
              <a:ext uri="{FF2B5EF4-FFF2-40B4-BE49-F238E27FC236}">
                <a16:creationId xmlns:a16="http://schemas.microsoft.com/office/drawing/2014/main" id="{75699713-6AE0-4A17-A192-62B09894798A}"/>
              </a:ext>
            </a:extLst>
          </p:cNvPr>
          <p:cNvSpPr txBox="1">
            <a:spLocks/>
          </p:cNvSpPr>
          <p:nvPr/>
        </p:nvSpPr>
        <p:spPr>
          <a:xfrm>
            <a:off x="0" y="292981"/>
            <a:ext cx="12192000" cy="941670"/>
          </a:xfrm>
          <a:prstGeom prst="rect">
            <a:avLst/>
          </a:prstGeom>
          <a:noFill/>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lnSpc>
                <a:spcPct val="110000"/>
              </a:lnSpc>
              <a:buNone/>
            </a:pPr>
            <a:r>
              <a:rPr lang="pt-BR" altLang="ko-KR" sz="2400" b="1" dirty="0">
                <a:solidFill>
                  <a:schemeClr val="tx1">
                    <a:lumMod val="75000"/>
                    <a:lumOff val="25000"/>
                  </a:schemeClr>
                </a:solidFill>
                <a:latin typeface="+mj-lt"/>
                <a:cs typeface="Arial" pitchFamily="34" charset="0"/>
              </a:rPr>
              <a:t>Soluções - Coleções de dados privadas no </a:t>
            </a:r>
            <a:r>
              <a:rPr lang="pt-BR" altLang="ko-KR" sz="2400" b="1" dirty="0" err="1">
                <a:solidFill>
                  <a:schemeClr val="tx1">
                    <a:lumMod val="75000"/>
                    <a:lumOff val="25000"/>
                  </a:schemeClr>
                </a:solidFill>
                <a:latin typeface="+mj-lt"/>
                <a:cs typeface="Arial" pitchFamily="34" charset="0"/>
              </a:rPr>
              <a:t>Hyperledger</a:t>
            </a:r>
            <a:r>
              <a:rPr lang="pt-BR" altLang="ko-KR" sz="2400" b="1" dirty="0">
                <a:solidFill>
                  <a:schemeClr val="tx1">
                    <a:lumMod val="75000"/>
                    <a:lumOff val="25000"/>
                  </a:schemeClr>
                </a:solidFill>
                <a:latin typeface="+mj-lt"/>
                <a:cs typeface="Arial" pitchFamily="34" charset="0"/>
              </a:rPr>
              <a:t> </a:t>
            </a:r>
            <a:r>
              <a:rPr lang="pt-BR" altLang="ko-KR" sz="2400" b="1" dirty="0" err="1">
                <a:solidFill>
                  <a:schemeClr val="tx1">
                    <a:lumMod val="75000"/>
                    <a:lumOff val="25000"/>
                  </a:schemeClr>
                </a:solidFill>
                <a:latin typeface="+mj-lt"/>
                <a:cs typeface="Arial" pitchFamily="34" charset="0"/>
              </a:rPr>
              <a:t>Fabric</a:t>
            </a:r>
            <a:r>
              <a:rPr lang="pt-BR" altLang="ko-KR" sz="2400" b="1" dirty="0">
                <a:solidFill>
                  <a:schemeClr val="tx1">
                    <a:lumMod val="75000"/>
                    <a:lumOff val="25000"/>
                  </a:schemeClr>
                </a:solidFill>
                <a:latin typeface="+mj-lt"/>
                <a:cs typeface="Arial" pitchFamily="34" charset="0"/>
              </a:rPr>
              <a:t>  </a:t>
            </a:r>
          </a:p>
        </p:txBody>
      </p:sp>
      <p:sp>
        <p:nvSpPr>
          <p:cNvPr id="39" name="TextBox 38">
            <a:extLst>
              <a:ext uri="{FF2B5EF4-FFF2-40B4-BE49-F238E27FC236}">
                <a16:creationId xmlns:a16="http://schemas.microsoft.com/office/drawing/2014/main" id="{7D998ED4-A105-40ED-8D9A-07EBE0D04111}"/>
              </a:ext>
            </a:extLst>
          </p:cNvPr>
          <p:cNvSpPr txBox="1"/>
          <p:nvPr/>
        </p:nvSpPr>
        <p:spPr>
          <a:xfrm>
            <a:off x="1297900" y="1234651"/>
            <a:ext cx="9777351" cy="2031325"/>
          </a:xfrm>
          <a:prstGeom prst="rect">
            <a:avLst/>
          </a:prstGeom>
          <a:noFill/>
        </p:spPr>
        <p:txBody>
          <a:bodyPr wrap="square" rtlCol="0">
            <a:spAutoFit/>
          </a:bodyPr>
          <a:lstStyle/>
          <a:p>
            <a:r>
              <a:rPr lang="pt-BR" altLang="ko-KR" dirty="0">
                <a:cs typeface="Arial" pitchFamily="34" charset="0"/>
              </a:rPr>
              <a:t>Outro problema é que os estados dos dados privados e públicos são armazenados no livro-razão em um formato de texto simples. </a:t>
            </a:r>
          </a:p>
          <a:p>
            <a:endParaRPr lang="pt-BR" altLang="ko-KR" dirty="0">
              <a:cs typeface="Arial" pitchFamily="34" charset="0"/>
            </a:endParaRPr>
          </a:p>
          <a:p>
            <a:r>
              <a:rPr lang="pt-BR" altLang="ko-KR" dirty="0">
                <a:cs typeface="Arial" pitchFamily="34" charset="0"/>
              </a:rPr>
              <a:t>Um exemplo do mundo real disso é mostrado na Fig. 3 onde os dados destacados em amarelo ilustram claramente como os atributos privados podem ser facilmente reconhecidos acessando explicitamente o livro-razão.</a:t>
            </a:r>
          </a:p>
          <a:p>
            <a:endParaRPr lang="pt-BR" altLang="ko-KR" dirty="0">
              <a:cs typeface="Arial" pitchFamily="34" charset="0"/>
            </a:endParaRPr>
          </a:p>
        </p:txBody>
      </p:sp>
      <p:pic>
        <p:nvPicPr>
          <p:cNvPr id="4" name="Imagem 3">
            <a:extLst>
              <a:ext uri="{FF2B5EF4-FFF2-40B4-BE49-F238E27FC236}">
                <a16:creationId xmlns:a16="http://schemas.microsoft.com/office/drawing/2014/main" id="{599B0C5D-D2FB-3B8C-C97D-CFB11853C45D}"/>
              </a:ext>
            </a:extLst>
          </p:cNvPr>
          <p:cNvPicPr>
            <a:picLocks noChangeAspect="1"/>
          </p:cNvPicPr>
          <p:nvPr/>
        </p:nvPicPr>
        <p:blipFill>
          <a:blip r:embed="rId2"/>
          <a:stretch>
            <a:fillRect/>
          </a:stretch>
        </p:blipFill>
        <p:spPr>
          <a:xfrm>
            <a:off x="1501978" y="3001721"/>
            <a:ext cx="6400392" cy="3810395"/>
          </a:xfrm>
          <a:prstGeom prst="rect">
            <a:avLst/>
          </a:prstGeom>
        </p:spPr>
      </p:pic>
      <p:sp>
        <p:nvSpPr>
          <p:cNvPr id="5" name="CaixaDeTexto 4">
            <a:extLst>
              <a:ext uri="{FF2B5EF4-FFF2-40B4-BE49-F238E27FC236}">
                <a16:creationId xmlns:a16="http://schemas.microsoft.com/office/drawing/2014/main" id="{7DCE3A0C-BD6E-2484-4BED-CEED6399E977}"/>
              </a:ext>
            </a:extLst>
          </p:cNvPr>
          <p:cNvSpPr txBox="1"/>
          <p:nvPr/>
        </p:nvSpPr>
        <p:spPr>
          <a:xfrm>
            <a:off x="8228758" y="3429000"/>
            <a:ext cx="3284180" cy="2308324"/>
          </a:xfrm>
          <a:prstGeom prst="rect">
            <a:avLst/>
          </a:prstGeom>
          <a:noFill/>
        </p:spPr>
        <p:txBody>
          <a:bodyPr wrap="square" rtlCol="0">
            <a:spAutoFit/>
          </a:bodyPr>
          <a:lstStyle/>
          <a:p>
            <a:r>
              <a:rPr lang="pt-BR" sz="1800" dirty="0">
                <a:effectLst/>
                <a:latin typeface="Calibri" panose="020F0502020204030204" pitchFamily="34" charset="0"/>
              </a:rPr>
              <a:t>Fig. 3. Os dados no livro-razão em uma rede </a:t>
            </a:r>
            <a:r>
              <a:rPr lang="pt-BR" sz="1800" dirty="0" err="1">
                <a:effectLst/>
                <a:latin typeface="Calibri" panose="020F0502020204030204" pitchFamily="34" charset="0"/>
              </a:rPr>
              <a:t>Hyperledger</a:t>
            </a:r>
            <a:r>
              <a:rPr lang="pt-BR" sz="1800" dirty="0">
                <a:effectLst/>
                <a:latin typeface="Calibri" panose="020F0502020204030204" pitchFamily="34" charset="0"/>
              </a:rPr>
              <a:t> </a:t>
            </a:r>
            <a:r>
              <a:rPr lang="pt-BR" sz="1800" dirty="0" err="1">
                <a:effectLst/>
                <a:latin typeface="Calibri" panose="020F0502020204030204" pitchFamily="34" charset="0"/>
              </a:rPr>
              <a:t>Fabric</a:t>
            </a:r>
            <a:r>
              <a:rPr lang="pt-BR" sz="1800" dirty="0">
                <a:effectLst/>
                <a:latin typeface="Calibri" panose="020F0502020204030204" pitchFamily="34" charset="0"/>
              </a:rPr>
              <a:t>. Os aspectos destacados em amarelo mostram atributos armazenados em texto simples que são visíveis para todos com acesso ao livro-razão. </a:t>
            </a:r>
          </a:p>
          <a:p>
            <a:endParaRPr lang="pt-BR" dirty="0"/>
          </a:p>
        </p:txBody>
      </p:sp>
    </p:spTree>
    <p:extLst>
      <p:ext uri="{BB962C8B-B14F-4D97-AF65-F5344CB8AC3E}">
        <p14:creationId xmlns:p14="http://schemas.microsoft.com/office/powerpoint/2010/main" val="23978293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a:extLst>
              <a:ext uri="{FF2B5EF4-FFF2-40B4-BE49-F238E27FC236}">
                <a16:creationId xmlns:a16="http://schemas.microsoft.com/office/drawing/2014/main" id="{6850DB1E-561D-4E18-97B8-199F4AFFDD1C}"/>
              </a:ext>
            </a:extLst>
          </p:cNvPr>
          <p:cNvSpPr txBox="1">
            <a:spLocks/>
          </p:cNvSpPr>
          <p:nvPr/>
        </p:nvSpPr>
        <p:spPr>
          <a:xfrm>
            <a:off x="0" y="0"/>
            <a:ext cx="2469953" cy="2486033"/>
          </a:xfrm>
          <a:custGeom>
            <a:avLst/>
            <a:gdLst>
              <a:gd name="connsiteX0" fmla="*/ 5691 w 2469953"/>
              <a:gd name="connsiteY0" fmla="*/ 143427 h 2486033"/>
              <a:gd name="connsiteX1" fmla="*/ 1176994 w 2469953"/>
              <a:gd name="connsiteY1" fmla="*/ 1314730 h 2486033"/>
              <a:gd name="connsiteX2" fmla="*/ 5691 w 2469953"/>
              <a:gd name="connsiteY2" fmla="*/ 2486033 h 2486033"/>
              <a:gd name="connsiteX3" fmla="*/ 0 w 2469953"/>
              <a:gd name="connsiteY3" fmla="*/ 2480342 h 2486033"/>
              <a:gd name="connsiteX4" fmla="*/ 0 w 2469953"/>
              <a:gd name="connsiteY4" fmla="*/ 149118 h 2486033"/>
              <a:gd name="connsiteX5" fmla="*/ 145293 w 2469953"/>
              <a:gd name="connsiteY5" fmla="*/ 0 h 2486033"/>
              <a:gd name="connsiteX6" fmla="*/ 2469953 w 2469953"/>
              <a:gd name="connsiteY6" fmla="*/ 0 h 2486033"/>
              <a:gd name="connsiteX7" fmla="*/ 1307623 w 2469953"/>
              <a:gd name="connsiteY7" fmla="*/ 1162330 h 2486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69953" h="2486033">
                <a:moveTo>
                  <a:pt x="5691" y="143427"/>
                </a:moveTo>
                <a:lnTo>
                  <a:pt x="1176994" y="1314730"/>
                </a:lnTo>
                <a:lnTo>
                  <a:pt x="5691" y="2486033"/>
                </a:lnTo>
                <a:lnTo>
                  <a:pt x="0" y="2480342"/>
                </a:lnTo>
                <a:lnTo>
                  <a:pt x="0" y="149118"/>
                </a:lnTo>
                <a:close/>
                <a:moveTo>
                  <a:pt x="145293" y="0"/>
                </a:moveTo>
                <a:lnTo>
                  <a:pt x="2469953" y="0"/>
                </a:lnTo>
                <a:lnTo>
                  <a:pt x="1307623" y="1162330"/>
                </a:lnTo>
                <a:close/>
              </a:path>
            </a:pathLst>
          </a:custGeom>
          <a:solidFill>
            <a:schemeClr val="accent1">
              <a:lumMod val="40000"/>
              <a:lumOff val="60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ko-KR" altLang="en-US" dirty="0"/>
          </a:p>
        </p:txBody>
      </p:sp>
      <p:sp>
        <p:nvSpPr>
          <p:cNvPr id="22" name="TextBox 21">
            <a:extLst>
              <a:ext uri="{FF2B5EF4-FFF2-40B4-BE49-F238E27FC236}">
                <a16:creationId xmlns:a16="http://schemas.microsoft.com/office/drawing/2014/main" id="{12C6CB43-C3D1-4D80-A988-362864D801F6}"/>
              </a:ext>
            </a:extLst>
          </p:cNvPr>
          <p:cNvSpPr txBox="1">
            <a:spLocks/>
          </p:cNvSpPr>
          <p:nvPr/>
        </p:nvSpPr>
        <p:spPr>
          <a:xfrm>
            <a:off x="1" y="2727240"/>
            <a:ext cx="1166065" cy="2332130"/>
          </a:xfrm>
          <a:custGeom>
            <a:avLst/>
            <a:gdLst>
              <a:gd name="connsiteX0" fmla="*/ 0 w 1166065"/>
              <a:gd name="connsiteY0" fmla="*/ 0 h 2332130"/>
              <a:gd name="connsiteX1" fmla="*/ 1166065 w 1166065"/>
              <a:gd name="connsiteY1" fmla="*/ 1166065 h 2332130"/>
              <a:gd name="connsiteX2" fmla="*/ 0 w 1166065"/>
              <a:gd name="connsiteY2" fmla="*/ 2332130 h 2332130"/>
            </a:gdLst>
            <a:ahLst/>
            <a:cxnLst>
              <a:cxn ang="0">
                <a:pos x="connsiteX0" y="connsiteY0"/>
              </a:cxn>
              <a:cxn ang="0">
                <a:pos x="connsiteX1" y="connsiteY1"/>
              </a:cxn>
              <a:cxn ang="0">
                <a:pos x="connsiteX2" y="connsiteY2"/>
              </a:cxn>
            </a:cxnLst>
            <a:rect l="l" t="t" r="r" b="b"/>
            <a:pathLst>
              <a:path w="1166065" h="2332130">
                <a:moveTo>
                  <a:pt x="0" y="0"/>
                </a:moveTo>
                <a:lnTo>
                  <a:pt x="1166065" y="1166065"/>
                </a:lnTo>
                <a:lnTo>
                  <a:pt x="0" y="2332130"/>
                </a:lnTo>
                <a:close/>
              </a:path>
            </a:pathLst>
          </a:custGeom>
          <a:solidFill>
            <a:schemeClr val="accent1">
              <a:lumMod val="40000"/>
              <a:lumOff val="60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ko-KR" altLang="en-US" dirty="0"/>
          </a:p>
        </p:txBody>
      </p:sp>
      <p:sp>
        <p:nvSpPr>
          <p:cNvPr id="27" name="TextBox 26">
            <a:extLst>
              <a:ext uri="{FF2B5EF4-FFF2-40B4-BE49-F238E27FC236}">
                <a16:creationId xmlns:a16="http://schemas.microsoft.com/office/drawing/2014/main" id="{9D878CAC-FD09-4167-88E2-4F463472EE9C}"/>
              </a:ext>
            </a:extLst>
          </p:cNvPr>
          <p:cNvSpPr txBox="1">
            <a:spLocks/>
          </p:cNvSpPr>
          <p:nvPr/>
        </p:nvSpPr>
        <p:spPr>
          <a:xfrm>
            <a:off x="0" y="5345732"/>
            <a:ext cx="1175590" cy="1512268"/>
          </a:xfrm>
          <a:custGeom>
            <a:avLst/>
            <a:gdLst>
              <a:gd name="connsiteX0" fmla="*/ 4287 w 1175590"/>
              <a:gd name="connsiteY0" fmla="*/ 0 h 1512268"/>
              <a:gd name="connsiteX1" fmla="*/ 1175590 w 1175590"/>
              <a:gd name="connsiteY1" fmla="*/ 1171303 h 1512268"/>
              <a:gd name="connsiteX2" fmla="*/ 834625 w 1175590"/>
              <a:gd name="connsiteY2" fmla="*/ 1512268 h 1512268"/>
              <a:gd name="connsiteX3" fmla="*/ 0 w 1175590"/>
              <a:gd name="connsiteY3" fmla="*/ 1512268 h 1512268"/>
              <a:gd name="connsiteX4" fmla="*/ 0 w 1175590"/>
              <a:gd name="connsiteY4" fmla="*/ 4287 h 1512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5590" h="1512268">
                <a:moveTo>
                  <a:pt x="4287" y="0"/>
                </a:moveTo>
                <a:lnTo>
                  <a:pt x="1175590" y="1171303"/>
                </a:lnTo>
                <a:lnTo>
                  <a:pt x="834625" y="1512268"/>
                </a:lnTo>
                <a:lnTo>
                  <a:pt x="0" y="1512268"/>
                </a:lnTo>
                <a:lnTo>
                  <a:pt x="0" y="4287"/>
                </a:lnTo>
                <a:close/>
              </a:path>
            </a:pathLst>
          </a:custGeom>
          <a:solidFill>
            <a:schemeClr val="accent1">
              <a:lumMod val="40000"/>
              <a:lumOff val="60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ko-KR" altLang="en-US" dirty="0"/>
          </a:p>
        </p:txBody>
      </p:sp>
      <p:sp>
        <p:nvSpPr>
          <p:cNvPr id="40" name="Text Placeholder 10">
            <a:extLst>
              <a:ext uri="{FF2B5EF4-FFF2-40B4-BE49-F238E27FC236}">
                <a16:creationId xmlns:a16="http://schemas.microsoft.com/office/drawing/2014/main" id="{75699713-6AE0-4A17-A192-62B09894798A}"/>
              </a:ext>
            </a:extLst>
          </p:cNvPr>
          <p:cNvSpPr txBox="1">
            <a:spLocks/>
          </p:cNvSpPr>
          <p:nvPr/>
        </p:nvSpPr>
        <p:spPr>
          <a:xfrm>
            <a:off x="0" y="292981"/>
            <a:ext cx="12192000" cy="941670"/>
          </a:xfrm>
          <a:prstGeom prst="rect">
            <a:avLst/>
          </a:prstGeom>
          <a:noFill/>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lnSpc>
                <a:spcPct val="110000"/>
              </a:lnSpc>
              <a:buNone/>
            </a:pPr>
            <a:r>
              <a:rPr lang="pt-BR" altLang="ko-KR" sz="2400" b="1" dirty="0">
                <a:solidFill>
                  <a:schemeClr val="tx1">
                    <a:lumMod val="75000"/>
                    <a:lumOff val="25000"/>
                  </a:schemeClr>
                </a:solidFill>
                <a:latin typeface="+mj-lt"/>
                <a:cs typeface="Arial" pitchFamily="34" charset="0"/>
              </a:rPr>
              <a:t>Soluções - Computação multipartidária</a:t>
            </a:r>
          </a:p>
        </p:txBody>
      </p:sp>
      <p:sp>
        <p:nvSpPr>
          <p:cNvPr id="39" name="TextBox 38">
            <a:extLst>
              <a:ext uri="{FF2B5EF4-FFF2-40B4-BE49-F238E27FC236}">
                <a16:creationId xmlns:a16="http://schemas.microsoft.com/office/drawing/2014/main" id="{7D998ED4-A105-40ED-8D9A-07EBE0D04111}"/>
              </a:ext>
            </a:extLst>
          </p:cNvPr>
          <p:cNvSpPr txBox="1"/>
          <p:nvPr/>
        </p:nvSpPr>
        <p:spPr>
          <a:xfrm>
            <a:off x="1302687" y="1527632"/>
            <a:ext cx="9777351" cy="3908762"/>
          </a:xfrm>
          <a:prstGeom prst="rect">
            <a:avLst/>
          </a:prstGeom>
          <a:noFill/>
        </p:spPr>
        <p:txBody>
          <a:bodyPr wrap="square" rtlCol="0">
            <a:spAutoFit/>
          </a:bodyPr>
          <a:lstStyle/>
          <a:p>
            <a:endParaRPr lang="pt-BR" altLang="ko-KR" sz="1400" dirty="0">
              <a:cs typeface="Arial" pitchFamily="34" charset="0"/>
            </a:endParaRPr>
          </a:p>
          <a:p>
            <a:r>
              <a:rPr lang="pt-BR" altLang="ko-KR" dirty="0">
                <a:cs typeface="Arial" pitchFamily="34" charset="0"/>
              </a:rPr>
              <a:t>A </a:t>
            </a:r>
            <a:r>
              <a:rPr lang="pt-BR" altLang="ko-KR" b="1" dirty="0">
                <a:cs typeface="Arial" pitchFamily="34" charset="0"/>
              </a:rPr>
              <a:t>computação multipartidária segura (MPC) </a:t>
            </a:r>
            <a:r>
              <a:rPr lang="pt-BR" altLang="ko-KR" dirty="0">
                <a:cs typeface="Arial" pitchFamily="34" charset="0"/>
              </a:rPr>
              <a:t>usa criptografia simétrica para proteger os dados privados de propriedade de cada organização na rede. </a:t>
            </a:r>
          </a:p>
          <a:p>
            <a:endParaRPr lang="pt-BR" altLang="ko-KR" dirty="0">
              <a:cs typeface="Arial" pitchFamily="34" charset="0"/>
            </a:endParaRPr>
          </a:p>
          <a:p>
            <a:r>
              <a:rPr lang="pt-BR" altLang="ko-KR" dirty="0">
                <a:cs typeface="Arial" pitchFamily="34" charset="0"/>
              </a:rPr>
              <a:t>Dessa forma, os dados podem ser acessados </a:t>
            </a:r>
            <a:r>
              <a:rPr lang="pt-BR" altLang="ko-KR" b="1" dirty="0">
                <a:cs typeface="Arial" pitchFamily="34" charset="0"/>
              </a:rPr>
              <a:t>apenas pelas organizações com a chave de criptografia necessária</a:t>
            </a:r>
            <a:r>
              <a:rPr lang="pt-BR" altLang="ko-KR" dirty="0">
                <a:cs typeface="Arial" pitchFamily="34" charset="0"/>
              </a:rPr>
              <a:t>. Todas as organizações na rede </a:t>
            </a:r>
            <a:r>
              <a:rPr lang="pt-BR" altLang="ko-KR" b="1" dirty="0">
                <a:cs typeface="Arial" pitchFamily="34" charset="0"/>
              </a:rPr>
              <a:t>devem confiar em um executor de função MPC seguro</a:t>
            </a:r>
            <a:r>
              <a:rPr lang="pt-BR" altLang="ko-KR" dirty="0">
                <a:cs typeface="Arial" pitchFamily="34" charset="0"/>
              </a:rPr>
              <a:t>  para executar as transações que contêm dados privados. </a:t>
            </a:r>
          </a:p>
          <a:p>
            <a:endParaRPr lang="pt-BR" altLang="ko-KR" dirty="0">
              <a:cs typeface="Arial" pitchFamily="34" charset="0"/>
            </a:endParaRPr>
          </a:p>
          <a:p>
            <a:r>
              <a:rPr lang="pt-BR" altLang="ko-KR" dirty="0">
                <a:cs typeface="Arial" pitchFamily="34" charset="0"/>
              </a:rPr>
              <a:t>Durante a fase de consenso, os dados privados são </a:t>
            </a:r>
            <a:r>
              <a:rPr lang="pt-BR" altLang="ko-KR" dirty="0" err="1">
                <a:cs typeface="Arial" pitchFamily="34" charset="0"/>
              </a:rPr>
              <a:t>descriptografados</a:t>
            </a:r>
            <a:r>
              <a:rPr lang="pt-BR" altLang="ko-KR" dirty="0">
                <a:cs typeface="Arial" pitchFamily="34" charset="0"/>
              </a:rPr>
              <a:t> </a:t>
            </a:r>
            <a:r>
              <a:rPr lang="pt-BR" altLang="ko-KR" dirty="0" err="1">
                <a:cs typeface="Arial" pitchFamily="34" charset="0"/>
              </a:rPr>
              <a:t>on-chain</a:t>
            </a:r>
            <a:r>
              <a:rPr lang="pt-BR" altLang="ko-KR" dirty="0">
                <a:cs typeface="Arial" pitchFamily="34" charset="0"/>
              </a:rPr>
              <a:t> pelas organizações individuais e repassados para o módulo de função MPC por meio de protocolos de "fofoca" (</a:t>
            </a:r>
            <a:r>
              <a:rPr lang="pt-BR" altLang="ko-KR" dirty="0" err="1">
                <a:cs typeface="Arial" pitchFamily="34" charset="0"/>
              </a:rPr>
              <a:t>Gossip</a:t>
            </a:r>
            <a:r>
              <a:rPr lang="pt-BR" altLang="ko-KR" dirty="0">
                <a:cs typeface="Arial" pitchFamily="34" charset="0"/>
              </a:rPr>
              <a:t> </a:t>
            </a:r>
            <a:r>
              <a:rPr lang="pt-BR" altLang="ko-KR" dirty="0" err="1">
                <a:cs typeface="Arial" pitchFamily="34" charset="0"/>
              </a:rPr>
              <a:t>Protocol</a:t>
            </a:r>
            <a:r>
              <a:rPr lang="pt-BR" altLang="ko-KR" dirty="0">
                <a:cs typeface="Arial" pitchFamily="34" charset="0"/>
              </a:rPr>
              <a:t>). </a:t>
            </a:r>
          </a:p>
          <a:p>
            <a:endParaRPr lang="pt-BR" altLang="ko-KR" dirty="0">
              <a:cs typeface="Arial" pitchFamily="34" charset="0"/>
            </a:endParaRPr>
          </a:p>
          <a:p>
            <a:r>
              <a:rPr lang="pt-BR" altLang="ko-KR" dirty="0">
                <a:cs typeface="Arial" pitchFamily="34" charset="0"/>
              </a:rPr>
              <a:t>O modelo então retorna o consenso, após processar a transação com entradas </a:t>
            </a:r>
            <a:r>
              <a:rPr lang="pt-BR" altLang="ko-KR" dirty="0" err="1">
                <a:cs typeface="Arial" pitchFamily="34" charset="0"/>
              </a:rPr>
              <a:t>descriptografadas</a:t>
            </a:r>
            <a:r>
              <a:rPr lang="pt-BR" altLang="ko-KR" dirty="0">
                <a:cs typeface="Arial" pitchFamily="34" charset="0"/>
              </a:rPr>
              <a:t> de diferentes organizações.</a:t>
            </a:r>
          </a:p>
        </p:txBody>
      </p:sp>
    </p:spTree>
    <p:extLst>
      <p:ext uri="{BB962C8B-B14F-4D97-AF65-F5344CB8AC3E}">
        <p14:creationId xmlns:p14="http://schemas.microsoft.com/office/powerpoint/2010/main" val="11093244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a:extLst>
              <a:ext uri="{FF2B5EF4-FFF2-40B4-BE49-F238E27FC236}">
                <a16:creationId xmlns:a16="http://schemas.microsoft.com/office/drawing/2014/main" id="{6850DB1E-561D-4E18-97B8-199F4AFFDD1C}"/>
              </a:ext>
            </a:extLst>
          </p:cNvPr>
          <p:cNvSpPr txBox="1">
            <a:spLocks/>
          </p:cNvSpPr>
          <p:nvPr/>
        </p:nvSpPr>
        <p:spPr>
          <a:xfrm>
            <a:off x="0" y="0"/>
            <a:ext cx="2469953" cy="2486033"/>
          </a:xfrm>
          <a:custGeom>
            <a:avLst/>
            <a:gdLst>
              <a:gd name="connsiteX0" fmla="*/ 5691 w 2469953"/>
              <a:gd name="connsiteY0" fmla="*/ 143427 h 2486033"/>
              <a:gd name="connsiteX1" fmla="*/ 1176994 w 2469953"/>
              <a:gd name="connsiteY1" fmla="*/ 1314730 h 2486033"/>
              <a:gd name="connsiteX2" fmla="*/ 5691 w 2469953"/>
              <a:gd name="connsiteY2" fmla="*/ 2486033 h 2486033"/>
              <a:gd name="connsiteX3" fmla="*/ 0 w 2469953"/>
              <a:gd name="connsiteY3" fmla="*/ 2480342 h 2486033"/>
              <a:gd name="connsiteX4" fmla="*/ 0 w 2469953"/>
              <a:gd name="connsiteY4" fmla="*/ 149118 h 2486033"/>
              <a:gd name="connsiteX5" fmla="*/ 145293 w 2469953"/>
              <a:gd name="connsiteY5" fmla="*/ 0 h 2486033"/>
              <a:gd name="connsiteX6" fmla="*/ 2469953 w 2469953"/>
              <a:gd name="connsiteY6" fmla="*/ 0 h 2486033"/>
              <a:gd name="connsiteX7" fmla="*/ 1307623 w 2469953"/>
              <a:gd name="connsiteY7" fmla="*/ 1162330 h 2486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69953" h="2486033">
                <a:moveTo>
                  <a:pt x="5691" y="143427"/>
                </a:moveTo>
                <a:lnTo>
                  <a:pt x="1176994" y="1314730"/>
                </a:lnTo>
                <a:lnTo>
                  <a:pt x="5691" y="2486033"/>
                </a:lnTo>
                <a:lnTo>
                  <a:pt x="0" y="2480342"/>
                </a:lnTo>
                <a:lnTo>
                  <a:pt x="0" y="149118"/>
                </a:lnTo>
                <a:close/>
                <a:moveTo>
                  <a:pt x="145293" y="0"/>
                </a:moveTo>
                <a:lnTo>
                  <a:pt x="2469953" y="0"/>
                </a:lnTo>
                <a:lnTo>
                  <a:pt x="1307623" y="1162330"/>
                </a:lnTo>
                <a:close/>
              </a:path>
            </a:pathLst>
          </a:custGeom>
          <a:solidFill>
            <a:schemeClr val="accent1">
              <a:lumMod val="40000"/>
              <a:lumOff val="60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ko-KR" altLang="en-US" dirty="0"/>
          </a:p>
        </p:txBody>
      </p:sp>
      <p:sp>
        <p:nvSpPr>
          <p:cNvPr id="22" name="TextBox 21">
            <a:extLst>
              <a:ext uri="{FF2B5EF4-FFF2-40B4-BE49-F238E27FC236}">
                <a16:creationId xmlns:a16="http://schemas.microsoft.com/office/drawing/2014/main" id="{12C6CB43-C3D1-4D80-A988-362864D801F6}"/>
              </a:ext>
            </a:extLst>
          </p:cNvPr>
          <p:cNvSpPr txBox="1">
            <a:spLocks/>
          </p:cNvSpPr>
          <p:nvPr/>
        </p:nvSpPr>
        <p:spPr>
          <a:xfrm>
            <a:off x="1" y="2727240"/>
            <a:ext cx="1166065" cy="2332130"/>
          </a:xfrm>
          <a:custGeom>
            <a:avLst/>
            <a:gdLst>
              <a:gd name="connsiteX0" fmla="*/ 0 w 1166065"/>
              <a:gd name="connsiteY0" fmla="*/ 0 h 2332130"/>
              <a:gd name="connsiteX1" fmla="*/ 1166065 w 1166065"/>
              <a:gd name="connsiteY1" fmla="*/ 1166065 h 2332130"/>
              <a:gd name="connsiteX2" fmla="*/ 0 w 1166065"/>
              <a:gd name="connsiteY2" fmla="*/ 2332130 h 2332130"/>
            </a:gdLst>
            <a:ahLst/>
            <a:cxnLst>
              <a:cxn ang="0">
                <a:pos x="connsiteX0" y="connsiteY0"/>
              </a:cxn>
              <a:cxn ang="0">
                <a:pos x="connsiteX1" y="connsiteY1"/>
              </a:cxn>
              <a:cxn ang="0">
                <a:pos x="connsiteX2" y="connsiteY2"/>
              </a:cxn>
            </a:cxnLst>
            <a:rect l="l" t="t" r="r" b="b"/>
            <a:pathLst>
              <a:path w="1166065" h="2332130">
                <a:moveTo>
                  <a:pt x="0" y="0"/>
                </a:moveTo>
                <a:lnTo>
                  <a:pt x="1166065" y="1166065"/>
                </a:lnTo>
                <a:lnTo>
                  <a:pt x="0" y="2332130"/>
                </a:lnTo>
                <a:close/>
              </a:path>
            </a:pathLst>
          </a:custGeom>
          <a:solidFill>
            <a:schemeClr val="accent1">
              <a:lumMod val="40000"/>
              <a:lumOff val="60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ko-KR" altLang="en-US" dirty="0"/>
          </a:p>
        </p:txBody>
      </p:sp>
      <p:sp>
        <p:nvSpPr>
          <p:cNvPr id="27" name="TextBox 26">
            <a:extLst>
              <a:ext uri="{FF2B5EF4-FFF2-40B4-BE49-F238E27FC236}">
                <a16:creationId xmlns:a16="http://schemas.microsoft.com/office/drawing/2014/main" id="{9D878CAC-FD09-4167-88E2-4F463472EE9C}"/>
              </a:ext>
            </a:extLst>
          </p:cNvPr>
          <p:cNvSpPr txBox="1">
            <a:spLocks/>
          </p:cNvSpPr>
          <p:nvPr/>
        </p:nvSpPr>
        <p:spPr>
          <a:xfrm>
            <a:off x="0" y="5345732"/>
            <a:ext cx="1175590" cy="1512268"/>
          </a:xfrm>
          <a:custGeom>
            <a:avLst/>
            <a:gdLst>
              <a:gd name="connsiteX0" fmla="*/ 4287 w 1175590"/>
              <a:gd name="connsiteY0" fmla="*/ 0 h 1512268"/>
              <a:gd name="connsiteX1" fmla="*/ 1175590 w 1175590"/>
              <a:gd name="connsiteY1" fmla="*/ 1171303 h 1512268"/>
              <a:gd name="connsiteX2" fmla="*/ 834625 w 1175590"/>
              <a:gd name="connsiteY2" fmla="*/ 1512268 h 1512268"/>
              <a:gd name="connsiteX3" fmla="*/ 0 w 1175590"/>
              <a:gd name="connsiteY3" fmla="*/ 1512268 h 1512268"/>
              <a:gd name="connsiteX4" fmla="*/ 0 w 1175590"/>
              <a:gd name="connsiteY4" fmla="*/ 4287 h 1512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5590" h="1512268">
                <a:moveTo>
                  <a:pt x="4287" y="0"/>
                </a:moveTo>
                <a:lnTo>
                  <a:pt x="1175590" y="1171303"/>
                </a:lnTo>
                <a:lnTo>
                  <a:pt x="834625" y="1512268"/>
                </a:lnTo>
                <a:lnTo>
                  <a:pt x="0" y="1512268"/>
                </a:lnTo>
                <a:lnTo>
                  <a:pt x="0" y="4287"/>
                </a:lnTo>
                <a:close/>
              </a:path>
            </a:pathLst>
          </a:custGeom>
          <a:solidFill>
            <a:schemeClr val="accent1">
              <a:lumMod val="40000"/>
              <a:lumOff val="60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ko-KR" altLang="en-US" dirty="0"/>
          </a:p>
        </p:txBody>
      </p:sp>
      <p:sp>
        <p:nvSpPr>
          <p:cNvPr id="40" name="Text Placeholder 10">
            <a:extLst>
              <a:ext uri="{FF2B5EF4-FFF2-40B4-BE49-F238E27FC236}">
                <a16:creationId xmlns:a16="http://schemas.microsoft.com/office/drawing/2014/main" id="{75699713-6AE0-4A17-A192-62B09894798A}"/>
              </a:ext>
            </a:extLst>
          </p:cNvPr>
          <p:cNvSpPr txBox="1">
            <a:spLocks/>
          </p:cNvSpPr>
          <p:nvPr/>
        </p:nvSpPr>
        <p:spPr>
          <a:xfrm>
            <a:off x="0" y="292981"/>
            <a:ext cx="12192000" cy="941670"/>
          </a:xfrm>
          <a:prstGeom prst="rect">
            <a:avLst/>
          </a:prstGeom>
          <a:noFill/>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lnSpc>
                <a:spcPct val="110000"/>
              </a:lnSpc>
              <a:buNone/>
            </a:pPr>
            <a:r>
              <a:rPr lang="pt-BR" altLang="ko-KR" sz="2400" b="1" dirty="0">
                <a:solidFill>
                  <a:schemeClr val="tx1">
                    <a:lumMod val="75000"/>
                    <a:lumOff val="25000"/>
                  </a:schemeClr>
                </a:solidFill>
                <a:latin typeface="+mj-lt"/>
                <a:cs typeface="Arial" pitchFamily="34" charset="0"/>
              </a:rPr>
              <a:t>Soluções - Computação multipartidária</a:t>
            </a:r>
          </a:p>
        </p:txBody>
      </p:sp>
      <p:sp>
        <p:nvSpPr>
          <p:cNvPr id="39" name="TextBox 38">
            <a:extLst>
              <a:ext uri="{FF2B5EF4-FFF2-40B4-BE49-F238E27FC236}">
                <a16:creationId xmlns:a16="http://schemas.microsoft.com/office/drawing/2014/main" id="{7D998ED4-A105-40ED-8D9A-07EBE0D04111}"/>
              </a:ext>
            </a:extLst>
          </p:cNvPr>
          <p:cNvSpPr txBox="1"/>
          <p:nvPr/>
        </p:nvSpPr>
        <p:spPr>
          <a:xfrm>
            <a:off x="1278750" y="1010245"/>
            <a:ext cx="9777351" cy="3908762"/>
          </a:xfrm>
          <a:prstGeom prst="rect">
            <a:avLst/>
          </a:prstGeom>
          <a:noFill/>
        </p:spPr>
        <p:txBody>
          <a:bodyPr wrap="square" rtlCol="0">
            <a:spAutoFit/>
          </a:bodyPr>
          <a:lstStyle/>
          <a:p>
            <a:endParaRPr lang="pt-BR" altLang="ko-KR" sz="1400" dirty="0">
              <a:cs typeface="Arial" pitchFamily="34" charset="0"/>
            </a:endParaRPr>
          </a:p>
          <a:p>
            <a:r>
              <a:rPr lang="pt-BR" altLang="ko-KR" dirty="0">
                <a:cs typeface="Arial" pitchFamily="34" charset="0"/>
              </a:rPr>
              <a:t>Esse método envolve criptografia e </a:t>
            </a:r>
            <a:r>
              <a:rPr lang="pt-BR" altLang="ko-KR" dirty="0" err="1">
                <a:cs typeface="Arial" pitchFamily="34" charset="0"/>
              </a:rPr>
              <a:t>descriptografia</a:t>
            </a:r>
            <a:r>
              <a:rPr lang="pt-BR" altLang="ko-KR" dirty="0">
                <a:cs typeface="Arial" pitchFamily="34" charset="0"/>
              </a:rPr>
              <a:t> </a:t>
            </a:r>
            <a:r>
              <a:rPr lang="pt-BR" altLang="ko-KR" dirty="0" err="1">
                <a:cs typeface="Arial" pitchFamily="34" charset="0"/>
              </a:rPr>
              <a:t>on-chain</a:t>
            </a:r>
            <a:r>
              <a:rPr lang="pt-BR" altLang="ko-KR" dirty="0">
                <a:cs typeface="Arial" pitchFamily="34" charset="0"/>
              </a:rPr>
              <a:t> de dados privados, </a:t>
            </a:r>
            <a:r>
              <a:rPr lang="pt-BR" altLang="ko-KR" b="1" dirty="0">
                <a:cs typeface="Arial" pitchFamily="34" charset="0"/>
              </a:rPr>
              <a:t>resultando em sobrecargas de transação. </a:t>
            </a:r>
          </a:p>
          <a:p>
            <a:endParaRPr lang="pt-BR" altLang="ko-KR" dirty="0">
              <a:cs typeface="Arial" pitchFamily="34" charset="0"/>
            </a:endParaRPr>
          </a:p>
          <a:p>
            <a:r>
              <a:rPr lang="pt-BR" altLang="ko-KR" dirty="0">
                <a:cs typeface="Arial" pitchFamily="34" charset="0"/>
              </a:rPr>
              <a:t>Além disso, um executor de função MPC separado, independente da rede </a:t>
            </a:r>
            <a:r>
              <a:rPr lang="pt-BR" altLang="ko-KR" dirty="0" err="1">
                <a:cs typeface="Arial" pitchFamily="34" charset="0"/>
              </a:rPr>
              <a:t>blockchain</a:t>
            </a:r>
            <a:r>
              <a:rPr lang="pt-BR" altLang="ko-KR" dirty="0">
                <a:cs typeface="Arial" pitchFamily="34" charset="0"/>
              </a:rPr>
              <a:t>, precisa ser estabelecido e mantido, bem como um canal de comunicação seguro de cada uma das organizações na rede para o módulo MPC, a fim de compartilhar os dados </a:t>
            </a:r>
            <a:r>
              <a:rPr lang="pt-BR" altLang="ko-KR" dirty="0" err="1">
                <a:cs typeface="Arial" pitchFamily="34" charset="0"/>
              </a:rPr>
              <a:t>descriptografados</a:t>
            </a:r>
            <a:r>
              <a:rPr lang="pt-BR" altLang="ko-KR" dirty="0">
                <a:cs typeface="Arial" pitchFamily="34" charset="0"/>
              </a:rPr>
              <a:t> privados de maneira segura.</a:t>
            </a:r>
          </a:p>
          <a:p>
            <a:endParaRPr lang="pt-BR" altLang="ko-KR" dirty="0">
              <a:cs typeface="Arial" pitchFamily="34" charset="0"/>
            </a:endParaRPr>
          </a:p>
          <a:p>
            <a:r>
              <a:rPr lang="pt-BR" altLang="ko-KR" b="1" dirty="0">
                <a:cs typeface="Arial" pitchFamily="34" charset="0"/>
              </a:rPr>
              <a:t>Exemplo de Uso da MPC em </a:t>
            </a:r>
            <a:r>
              <a:rPr lang="pt-BR" altLang="ko-KR" b="1" dirty="0" err="1">
                <a:cs typeface="Arial" pitchFamily="34" charset="0"/>
              </a:rPr>
              <a:t>Blockchain</a:t>
            </a:r>
            <a:endParaRPr lang="pt-BR" altLang="ko-KR" b="1" dirty="0">
              <a:cs typeface="Arial" pitchFamily="34" charset="0"/>
            </a:endParaRPr>
          </a:p>
          <a:p>
            <a:r>
              <a:rPr lang="pt-BR" altLang="ko-KR" dirty="0">
                <a:cs typeface="Arial" pitchFamily="34" charset="0"/>
              </a:rPr>
              <a:t>Um sistema de compartilhamento de dados de saúde entre diferentes instituições médicas, como hospitais, clínicas e laboratórios, que precisam colaborar para o tratamento de um paciente, mas sem compartilhar diretamente os dados sensíveis de cada instituição.</a:t>
            </a:r>
          </a:p>
          <a:p>
            <a:endParaRPr lang="pt-BR" altLang="ko-KR" dirty="0">
              <a:cs typeface="Arial" pitchFamily="34" charset="0"/>
            </a:endParaRPr>
          </a:p>
        </p:txBody>
      </p:sp>
    </p:spTree>
    <p:extLst>
      <p:ext uri="{BB962C8B-B14F-4D97-AF65-F5344CB8AC3E}">
        <p14:creationId xmlns:p14="http://schemas.microsoft.com/office/powerpoint/2010/main" val="13101834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a:extLst>
              <a:ext uri="{FF2B5EF4-FFF2-40B4-BE49-F238E27FC236}">
                <a16:creationId xmlns:a16="http://schemas.microsoft.com/office/drawing/2014/main" id="{6850DB1E-561D-4E18-97B8-199F4AFFDD1C}"/>
              </a:ext>
            </a:extLst>
          </p:cNvPr>
          <p:cNvSpPr txBox="1">
            <a:spLocks/>
          </p:cNvSpPr>
          <p:nvPr/>
        </p:nvSpPr>
        <p:spPr>
          <a:xfrm>
            <a:off x="0" y="0"/>
            <a:ext cx="2469953" cy="2486033"/>
          </a:xfrm>
          <a:custGeom>
            <a:avLst/>
            <a:gdLst>
              <a:gd name="connsiteX0" fmla="*/ 5691 w 2469953"/>
              <a:gd name="connsiteY0" fmla="*/ 143427 h 2486033"/>
              <a:gd name="connsiteX1" fmla="*/ 1176994 w 2469953"/>
              <a:gd name="connsiteY1" fmla="*/ 1314730 h 2486033"/>
              <a:gd name="connsiteX2" fmla="*/ 5691 w 2469953"/>
              <a:gd name="connsiteY2" fmla="*/ 2486033 h 2486033"/>
              <a:gd name="connsiteX3" fmla="*/ 0 w 2469953"/>
              <a:gd name="connsiteY3" fmla="*/ 2480342 h 2486033"/>
              <a:gd name="connsiteX4" fmla="*/ 0 w 2469953"/>
              <a:gd name="connsiteY4" fmla="*/ 149118 h 2486033"/>
              <a:gd name="connsiteX5" fmla="*/ 145293 w 2469953"/>
              <a:gd name="connsiteY5" fmla="*/ 0 h 2486033"/>
              <a:gd name="connsiteX6" fmla="*/ 2469953 w 2469953"/>
              <a:gd name="connsiteY6" fmla="*/ 0 h 2486033"/>
              <a:gd name="connsiteX7" fmla="*/ 1307623 w 2469953"/>
              <a:gd name="connsiteY7" fmla="*/ 1162330 h 2486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69953" h="2486033">
                <a:moveTo>
                  <a:pt x="5691" y="143427"/>
                </a:moveTo>
                <a:lnTo>
                  <a:pt x="1176994" y="1314730"/>
                </a:lnTo>
                <a:lnTo>
                  <a:pt x="5691" y="2486033"/>
                </a:lnTo>
                <a:lnTo>
                  <a:pt x="0" y="2480342"/>
                </a:lnTo>
                <a:lnTo>
                  <a:pt x="0" y="149118"/>
                </a:lnTo>
                <a:close/>
                <a:moveTo>
                  <a:pt x="145293" y="0"/>
                </a:moveTo>
                <a:lnTo>
                  <a:pt x="2469953" y="0"/>
                </a:lnTo>
                <a:lnTo>
                  <a:pt x="1307623" y="1162330"/>
                </a:lnTo>
                <a:close/>
              </a:path>
            </a:pathLst>
          </a:custGeom>
          <a:solidFill>
            <a:schemeClr val="accent1">
              <a:lumMod val="40000"/>
              <a:lumOff val="60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ko-KR" altLang="en-US" dirty="0"/>
          </a:p>
        </p:txBody>
      </p:sp>
      <p:sp>
        <p:nvSpPr>
          <p:cNvPr id="22" name="TextBox 21">
            <a:extLst>
              <a:ext uri="{FF2B5EF4-FFF2-40B4-BE49-F238E27FC236}">
                <a16:creationId xmlns:a16="http://schemas.microsoft.com/office/drawing/2014/main" id="{12C6CB43-C3D1-4D80-A988-362864D801F6}"/>
              </a:ext>
            </a:extLst>
          </p:cNvPr>
          <p:cNvSpPr txBox="1">
            <a:spLocks/>
          </p:cNvSpPr>
          <p:nvPr/>
        </p:nvSpPr>
        <p:spPr>
          <a:xfrm>
            <a:off x="1" y="2727240"/>
            <a:ext cx="1166065" cy="2332130"/>
          </a:xfrm>
          <a:custGeom>
            <a:avLst/>
            <a:gdLst>
              <a:gd name="connsiteX0" fmla="*/ 0 w 1166065"/>
              <a:gd name="connsiteY0" fmla="*/ 0 h 2332130"/>
              <a:gd name="connsiteX1" fmla="*/ 1166065 w 1166065"/>
              <a:gd name="connsiteY1" fmla="*/ 1166065 h 2332130"/>
              <a:gd name="connsiteX2" fmla="*/ 0 w 1166065"/>
              <a:gd name="connsiteY2" fmla="*/ 2332130 h 2332130"/>
            </a:gdLst>
            <a:ahLst/>
            <a:cxnLst>
              <a:cxn ang="0">
                <a:pos x="connsiteX0" y="connsiteY0"/>
              </a:cxn>
              <a:cxn ang="0">
                <a:pos x="connsiteX1" y="connsiteY1"/>
              </a:cxn>
              <a:cxn ang="0">
                <a:pos x="connsiteX2" y="connsiteY2"/>
              </a:cxn>
            </a:cxnLst>
            <a:rect l="l" t="t" r="r" b="b"/>
            <a:pathLst>
              <a:path w="1166065" h="2332130">
                <a:moveTo>
                  <a:pt x="0" y="0"/>
                </a:moveTo>
                <a:lnTo>
                  <a:pt x="1166065" y="1166065"/>
                </a:lnTo>
                <a:lnTo>
                  <a:pt x="0" y="2332130"/>
                </a:lnTo>
                <a:close/>
              </a:path>
            </a:pathLst>
          </a:custGeom>
          <a:solidFill>
            <a:schemeClr val="accent1">
              <a:lumMod val="40000"/>
              <a:lumOff val="60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ko-KR" altLang="en-US" dirty="0"/>
          </a:p>
        </p:txBody>
      </p:sp>
      <p:sp>
        <p:nvSpPr>
          <p:cNvPr id="27" name="TextBox 26">
            <a:extLst>
              <a:ext uri="{FF2B5EF4-FFF2-40B4-BE49-F238E27FC236}">
                <a16:creationId xmlns:a16="http://schemas.microsoft.com/office/drawing/2014/main" id="{9D878CAC-FD09-4167-88E2-4F463472EE9C}"/>
              </a:ext>
            </a:extLst>
          </p:cNvPr>
          <p:cNvSpPr txBox="1">
            <a:spLocks/>
          </p:cNvSpPr>
          <p:nvPr/>
        </p:nvSpPr>
        <p:spPr>
          <a:xfrm>
            <a:off x="0" y="5345732"/>
            <a:ext cx="1175590" cy="1512268"/>
          </a:xfrm>
          <a:custGeom>
            <a:avLst/>
            <a:gdLst>
              <a:gd name="connsiteX0" fmla="*/ 4287 w 1175590"/>
              <a:gd name="connsiteY0" fmla="*/ 0 h 1512268"/>
              <a:gd name="connsiteX1" fmla="*/ 1175590 w 1175590"/>
              <a:gd name="connsiteY1" fmla="*/ 1171303 h 1512268"/>
              <a:gd name="connsiteX2" fmla="*/ 834625 w 1175590"/>
              <a:gd name="connsiteY2" fmla="*/ 1512268 h 1512268"/>
              <a:gd name="connsiteX3" fmla="*/ 0 w 1175590"/>
              <a:gd name="connsiteY3" fmla="*/ 1512268 h 1512268"/>
              <a:gd name="connsiteX4" fmla="*/ 0 w 1175590"/>
              <a:gd name="connsiteY4" fmla="*/ 4287 h 1512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5590" h="1512268">
                <a:moveTo>
                  <a:pt x="4287" y="0"/>
                </a:moveTo>
                <a:lnTo>
                  <a:pt x="1175590" y="1171303"/>
                </a:lnTo>
                <a:lnTo>
                  <a:pt x="834625" y="1512268"/>
                </a:lnTo>
                <a:lnTo>
                  <a:pt x="0" y="1512268"/>
                </a:lnTo>
                <a:lnTo>
                  <a:pt x="0" y="4287"/>
                </a:lnTo>
                <a:close/>
              </a:path>
            </a:pathLst>
          </a:custGeom>
          <a:solidFill>
            <a:schemeClr val="accent1">
              <a:lumMod val="40000"/>
              <a:lumOff val="60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ko-KR" altLang="en-US" dirty="0"/>
          </a:p>
        </p:txBody>
      </p:sp>
      <p:sp>
        <p:nvSpPr>
          <p:cNvPr id="40" name="Text Placeholder 10">
            <a:extLst>
              <a:ext uri="{FF2B5EF4-FFF2-40B4-BE49-F238E27FC236}">
                <a16:creationId xmlns:a16="http://schemas.microsoft.com/office/drawing/2014/main" id="{75699713-6AE0-4A17-A192-62B09894798A}"/>
              </a:ext>
            </a:extLst>
          </p:cNvPr>
          <p:cNvSpPr txBox="1">
            <a:spLocks/>
          </p:cNvSpPr>
          <p:nvPr/>
        </p:nvSpPr>
        <p:spPr>
          <a:xfrm>
            <a:off x="0" y="292981"/>
            <a:ext cx="12192000" cy="941670"/>
          </a:xfrm>
          <a:prstGeom prst="rect">
            <a:avLst/>
          </a:prstGeom>
          <a:noFill/>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lnSpc>
                <a:spcPct val="110000"/>
              </a:lnSpc>
              <a:buNone/>
            </a:pPr>
            <a:r>
              <a:rPr lang="pt-BR" altLang="ko-KR" sz="2400" b="1" dirty="0">
                <a:solidFill>
                  <a:schemeClr val="tx1">
                    <a:lumMod val="75000"/>
                    <a:lumOff val="25000"/>
                  </a:schemeClr>
                </a:solidFill>
                <a:latin typeface="+mj-lt"/>
                <a:cs typeface="Arial" pitchFamily="34" charset="0"/>
              </a:rPr>
              <a:t>Soluções - Criptografia baseada em atributos</a:t>
            </a:r>
          </a:p>
        </p:txBody>
      </p:sp>
      <p:sp>
        <p:nvSpPr>
          <p:cNvPr id="39" name="TextBox 38">
            <a:extLst>
              <a:ext uri="{FF2B5EF4-FFF2-40B4-BE49-F238E27FC236}">
                <a16:creationId xmlns:a16="http://schemas.microsoft.com/office/drawing/2014/main" id="{7D998ED4-A105-40ED-8D9A-07EBE0D04111}"/>
              </a:ext>
            </a:extLst>
          </p:cNvPr>
          <p:cNvSpPr txBox="1"/>
          <p:nvPr/>
        </p:nvSpPr>
        <p:spPr>
          <a:xfrm>
            <a:off x="1278750" y="1010245"/>
            <a:ext cx="9777351" cy="4185761"/>
          </a:xfrm>
          <a:prstGeom prst="rect">
            <a:avLst/>
          </a:prstGeom>
          <a:noFill/>
        </p:spPr>
        <p:txBody>
          <a:bodyPr wrap="square" rtlCol="0">
            <a:spAutoFit/>
          </a:bodyPr>
          <a:lstStyle/>
          <a:p>
            <a:endParaRPr lang="pt-BR" altLang="ko-KR" sz="1400" dirty="0">
              <a:cs typeface="Arial" pitchFamily="34" charset="0"/>
            </a:endParaRPr>
          </a:p>
          <a:p>
            <a:r>
              <a:rPr lang="pt-BR" altLang="ko-KR" dirty="0">
                <a:cs typeface="Arial" pitchFamily="34" charset="0"/>
              </a:rPr>
              <a:t>A criptografia baseada em atributos usa uma chave de criptografia com referência a um ou mais atributos. </a:t>
            </a:r>
          </a:p>
          <a:p>
            <a:endParaRPr lang="pt-BR" altLang="ko-KR" dirty="0">
              <a:cs typeface="Arial" pitchFamily="34" charset="0"/>
            </a:endParaRPr>
          </a:p>
          <a:p>
            <a:r>
              <a:rPr lang="pt-BR" altLang="ko-KR" dirty="0">
                <a:cs typeface="Arial" pitchFamily="34" charset="0"/>
              </a:rPr>
              <a:t>Uma chave secreta mestra e uma chave pública são geradas inicialmente com um ou mais atributos anexados a ela. </a:t>
            </a:r>
          </a:p>
          <a:p>
            <a:endParaRPr lang="pt-BR" altLang="ko-KR" dirty="0">
              <a:cs typeface="Arial" pitchFamily="34" charset="0"/>
            </a:endParaRPr>
          </a:p>
          <a:p>
            <a:r>
              <a:rPr lang="pt-BR" altLang="ko-KR" dirty="0">
                <a:cs typeface="Arial" pitchFamily="34" charset="0"/>
              </a:rPr>
              <a:t>A chave pública gerada tem </a:t>
            </a:r>
            <a:r>
              <a:rPr lang="pt-BR" altLang="ko-KR" b="1" dirty="0">
                <a:cs typeface="Arial" pitchFamily="34" charset="0"/>
              </a:rPr>
              <a:t>n número de atributos anexados a ela</a:t>
            </a:r>
            <a:r>
              <a:rPr lang="pt-BR" altLang="ko-KR" dirty="0">
                <a:cs typeface="Arial" pitchFamily="34" charset="0"/>
              </a:rPr>
              <a:t>. </a:t>
            </a:r>
          </a:p>
          <a:p>
            <a:endParaRPr lang="pt-BR" altLang="ko-KR" dirty="0">
              <a:cs typeface="Arial" pitchFamily="34" charset="0"/>
            </a:endParaRPr>
          </a:p>
          <a:p>
            <a:r>
              <a:rPr lang="pt-BR" altLang="ko-KR" dirty="0">
                <a:cs typeface="Arial" pitchFamily="34" charset="0"/>
              </a:rPr>
              <a:t>As chaves privadas são então geradas </a:t>
            </a:r>
            <a:r>
              <a:rPr lang="pt-BR" altLang="ko-KR" b="1" dirty="0">
                <a:cs typeface="Arial" pitchFamily="34" charset="0"/>
              </a:rPr>
              <a:t>para cada n número de atributos</a:t>
            </a:r>
            <a:r>
              <a:rPr lang="pt-BR" altLang="ko-KR" dirty="0">
                <a:cs typeface="Arial" pitchFamily="34" charset="0"/>
              </a:rPr>
              <a:t>, usando a chave secreta mestra e o atributo individual como entrada. </a:t>
            </a:r>
          </a:p>
          <a:p>
            <a:endParaRPr lang="pt-BR" altLang="ko-KR" dirty="0">
              <a:cs typeface="Arial" pitchFamily="34" charset="0"/>
            </a:endParaRPr>
          </a:p>
          <a:p>
            <a:r>
              <a:rPr lang="pt-BR" altLang="ko-KR" dirty="0">
                <a:cs typeface="Arial" pitchFamily="34" charset="0"/>
              </a:rPr>
              <a:t>A Figura 4 ilustra como a criptografia baseada em atributos é usada para gerenciamento de privacidade no caso de uso do RES.</a:t>
            </a:r>
          </a:p>
          <a:p>
            <a:endParaRPr lang="pt-BR" altLang="ko-KR" dirty="0">
              <a:cs typeface="Arial" pitchFamily="34" charset="0"/>
            </a:endParaRPr>
          </a:p>
        </p:txBody>
      </p:sp>
    </p:spTree>
    <p:extLst>
      <p:ext uri="{BB962C8B-B14F-4D97-AF65-F5344CB8AC3E}">
        <p14:creationId xmlns:p14="http://schemas.microsoft.com/office/powerpoint/2010/main" val="33740457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a:extLst>
              <a:ext uri="{FF2B5EF4-FFF2-40B4-BE49-F238E27FC236}">
                <a16:creationId xmlns:a16="http://schemas.microsoft.com/office/drawing/2014/main" id="{6850DB1E-561D-4E18-97B8-199F4AFFDD1C}"/>
              </a:ext>
            </a:extLst>
          </p:cNvPr>
          <p:cNvSpPr txBox="1">
            <a:spLocks/>
          </p:cNvSpPr>
          <p:nvPr/>
        </p:nvSpPr>
        <p:spPr>
          <a:xfrm>
            <a:off x="0" y="0"/>
            <a:ext cx="2469953" cy="2486033"/>
          </a:xfrm>
          <a:custGeom>
            <a:avLst/>
            <a:gdLst>
              <a:gd name="connsiteX0" fmla="*/ 5691 w 2469953"/>
              <a:gd name="connsiteY0" fmla="*/ 143427 h 2486033"/>
              <a:gd name="connsiteX1" fmla="*/ 1176994 w 2469953"/>
              <a:gd name="connsiteY1" fmla="*/ 1314730 h 2486033"/>
              <a:gd name="connsiteX2" fmla="*/ 5691 w 2469953"/>
              <a:gd name="connsiteY2" fmla="*/ 2486033 h 2486033"/>
              <a:gd name="connsiteX3" fmla="*/ 0 w 2469953"/>
              <a:gd name="connsiteY3" fmla="*/ 2480342 h 2486033"/>
              <a:gd name="connsiteX4" fmla="*/ 0 w 2469953"/>
              <a:gd name="connsiteY4" fmla="*/ 149118 h 2486033"/>
              <a:gd name="connsiteX5" fmla="*/ 145293 w 2469953"/>
              <a:gd name="connsiteY5" fmla="*/ 0 h 2486033"/>
              <a:gd name="connsiteX6" fmla="*/ 2469953 w 2469953"/>
              <a:gd name="connsiteY6" fmla="*/ 0 h 2486033"/>
              <a:gd name="connsiteX7" fmla="*/ 1307623 w 2469953"/>
              <a:gd name="connsiteY7" fmla="*/ 1162330 h 2486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69953" h="2486033">
                <a:moveTo>
                  <a:pt x="5691" y="143427"/>
                </a:moveTo>
                <a:lnTo>
                  <a:pt x="1176994" y="1314730"/>
                </a:lnTo>
                <a:lnTo>
                  <a:pt x="5691" y="2486033"/>
                </a:lnTo>
                <a:lnTo>
                  <a:pt x="0" y="2480342"/>
                </a:lnTo>
                <a:lnTo>
                  <a:pt x="0" y="149118"/>
                </a:lnTo>
                <a:close/>
                <a:moveTo>
                  <a:pt x="145293" y="0"/>
                </a:moveTo>
                <a:lnTo>
                  <a:pt x="2469953" y="0"/>
                </a:lnTo>
                <a:lnTo>
                  <a:pt x="1307623" y="1162330"/>
                </a:lnTo>
                <a:close/>
              </a:path>
            </a:pathLst>
          </a:custGeom>
          <a:solidFill>
            <a:schemeClr val="accent1">
              <a:lumMod val="40000"/>
              <a:lumOff val="60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ko-KR" altLang="en-US" dirty="0"/>
          </a:p>
        </p:txBody>
      </p:sp>
      <p:sp>
        <p:nvSpPr>
          <p:cNvPr id="22" name="TextBox 21">
            <a:extLst>
              <a:ext uri="{FF2B5EF4-FFF2-40B4-BE49-F238E27FC236}">
                <a16:creationId xmlns:a16="http://schemas.microsoft.com/office/drawing/2014/main" id="{12C6CB43-C3D1-4D80-A988-362864D801F6}"/>
              </a:ext>
            </a:extLst>
          </p:cNvPr>
          <p:cNvSpPr txBox="1">
            <a:spLocks/>
          </p:cNvSpPr>
          <p:nvPr/>
        </p:nvSpPr>
        <p:spPr>
          <a:xfrm>
            <a:off x="1" y="2727240"/>
            <a:ext cx="1166065" cy="2332130"/>
          </a:xfrm>
          <a:custGeom>
            <a:avLst/>
            <a:gdLst>
              <a:gd name="connsiteX0" fmla="*/ 0 w 1166065"/>
              <a:gd name="connsiteY0" fmla="*/ 0 h 2332130"/>
              <a:gd name="connsiteX1" fmla="*/ 1166065 w 1166065"/>
              <a:gd name="connsiteY1" fmla="*/ 1166065 h 2332130"/>
              <a:gd name="connsiteX2" fmla="*/ 0 w 1166065"/>
              <a:gd name="connsiteY2" fmla="*/ 2332130 h 2332130"/>
            </a:gdLst>
            <a:ahLst/>
            <a:cxnLst>
              <a:cxn ang="0">
                <a:pos x="connsiteX0" y="connsiteY0"/>
              </a:cxn>
              <a:cxn ang="0">
                <a:pos x="connsiteX1" y="connsiteY1"/>
              </a:cxn>
              <a:cxn ang="0">
                <a:pos x="connsiteX2" y="connsiteY2"/>
              </a:cxn>
            </a:cxnLst>
            <a:rect l="l" t="t" r="r" b="b"/>
            <a:pathLst>
              <a:path w="1166065" h="2332130">
                <a:moveTo>
                  <a:pt x="0" y="0"/>
                </a:moveTo>
                <a:lnTo>
                  <a:pt x="1166065" y="1166065"/>
                </a:lnTo>
                <a:lnTo>
                  <a:pt x="0" y="2332130"/>
                </a:lnTo>
                <a:close/>
              </a:path>
            </a:pathLst>
          </a:custGeom>
          <a:solidFill>
            <a:schemeClr val="accent1">
              <a:lumMod val="40000"/>
              <a:lumOff val="60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ko-KR" altLang="en-US" dirty="0"/>
          </a:p>
        </p:txBody>
      </p:sp>
      <p:sp>
        <p:nvSpPr>
          <p:cNvPr id="27" name="TextBox 26">
            <a:extLst>
              <a:ext uri="{FF2B5EF4-FFF2-40B4-BE49-F238E27FC236}">
                <a16:creationId xmlns:a16="http://schemas.microsoft.com/office/drawing/2014/main" id="{9D878CAC-FD09-4167-88E2-4F463472EE9C}"/>
              </a:ext>
            </a:extLst>
          </p:cNvPr>
          <p:cNvSpPr txBox="1">
            <a:spLocks/>
          </p:cNvSpPr>
          <p:nvPr/>
        </p:nvSpPr>
        <p:spPr>
          <a:xfrm>
            <a:off x="0" y="5345732"/>
            <a:ext cx="1175590" cy="1512268"/>
          </a:xfrm>
          <a:custGeom>
            <a:avLst/>
            <a:gdLst>
              <a:gd name="connsiteX0" fmla="*/ 4287 w 1175590"/>
              <a:gd name="connsiteY0" fmla="*/ 0 h 1512268"/>
              <a:gd name="connsiteX1" fmla="*/ 1175590 w 1175590"/>
              <a:gd name="connsiteY1" fmla="*/ 1171303 h 1512268"/>
              <a:gd name="connsiteX2" fmla="*/ 834625 w 1175590"/>
              <a:gd name="connsiteY2" fmla="*/ 1512268 h 1512268"/>
              <a:gd name="connsiteX3" fmla="*/ 0 w 1175590"/>
              <a:gd name="connsiteY3" fmla="*/ 1512268 h 1512268"/>
              <a:gd name="connsiteX4" fmla="*/ 0 w 1175590"/>
              <a:gd name="connsiteY4" fmla="*/ 4287 h 1512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5590" h="1512268">
                <a:moveTo>
                  <a:pt x="4287" y="0"/>
                </a:moveTo>
                <a:lnTo>
                  <a:pt x="1175590" y="1171303"/>
                </a:lnTo>
                <a:lnTo>
                  <a:pt x="834625" y="1512268"/>
                </a:lnTo>
                <a:lnTo>
                  <a:pt x="0" y="1512268"/>
                </a:lnTo>
                <a:lnTo>
                  <a:pt x="0" y="4287"/>
                </a:lnTo>
                <a:close/>
              </a:path>
            </a:pathLst>
          </a:custGeom>
          <a:solidFill>
            <a:schemeClr val="accent1">
              <a:lumMod val="40000"/>
              <a:lumOff val="60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ko-KR" altLang="en-US" dirty="0"/>
          </a:p>
        </p:txBody>
      </p:sp>
      <p:sp>
        <p:nvSpPr>
          <p:cNvPr id="40" name="Text Placeholder 10">
            <a:extLst>
              <a:ext uri="{FF2B5EF4-FFF2-40B4-BE49-F238E27FC236}">
                <a16:creationId xmlns:a16="http://schemas.microsoft.com/office/drawing/2014/main" id="{75699713-6AE0-4A17-A192-62B09894798A}"/>
              </a:ext>
            </a:extLst>
          </p:cNvPr>
          <p:cNvSpPr txBox="1">
            <a:spLocks/>
          </p:cNvSpPr>
          <p:nvPr/>
        </p:nvSpPr>
        <p:spPr>
          <a:xfrm>
            <a:off x="0" y="292981"/>
            <a:ext cx="12192000" cy="941670"/>
          </a:xfrm>
          <a:prstGeom prst="rect">
            <a:avLst/>
          </a:prstGeom>
          <a:noFill/>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lnSpc>
                <a:spcPct val="110000"/>
              </a:lnSpc>
              <a:buNone/>
            </a:pPr>
            <a:r>
              <a:rPr lang="pt-BR" altLang="ko-KR" sz="2400" b="1" dirty="0">
                <a:solidFill>
                  <a:schemeClr val="tx1">
                    <a:lumMod val="75000"/>
                    <a:lumOff val="25000"/>
                  </a:schemeClr>
                </a:solidFill>
                <a:latin typeface="+mj-lt"/>
                <a:cs typeface="Arial" pitchFamily="34" charset="0"/>
              </a:rPr>
              <a:t>Soluções - Criptografia baseada em atributos</a:t>
            </a:r>
          </a:p>
        </p:txBody>
      </p:sp>
      <p:pic>
        <p:nvPicPr>
          <p:cNvPr id="3" name="Imagem 2">
            <a:extLst>
              <a:ext uri="{FF2B5EF4-FFF2-40B4-BE49-F238E27FC236}">
                <a16:creationId xmlns:a16="http://schemas.microsoft.com/office/drawing/2014/main" id="{9221F920-DF55-FE10-5543-9E70A51086CD}"/>
              </a:ext>
            </a:extLst>
          </p:cNvPr>
          <p:cNvPicPr>
            <a:picLocks noChangeAspect="1"/>
          </p:cNvPicPr>
          <p:nvPr/>
        </p:nvPicPr>
        <p:blipFill>
          <a:blip r:embed="rId2"/>
          <a:stretch>
            <a:fillRect/>
          </a:stretch>
        </p:blipFill>
        <p:spPr>
          <a:xfrm>
            <a:off x="2700112" y="1144852"/>
            <a:ext cx="5743649" cy="5496905"/>
          </a:xfrm>
          <a:prstGeom prst="rect">
            <a:avLst/>
          </a:prstGeom>
        </p:spPr>
      </p:pic>
    </p:spTree>
    <p:extLst>
      <p:ext uri="{BB962C8B-B14F-4D97-AF65-F5344CB8AC3E}">
        <p14:creationId xmlns:p14="http://schemas.microsoft.com/office/powerpoint/2010/main" val="17219040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a:extLst>
              <a:ext uri="{FF2B5EF4-FFF2-40B4-BE49-F238E27FC236}">
                <a16:creationId xmlns:a16="http://schemas.microsoft.com/office/drawing/2014/main" id="{6850DB1E-561D-4E18-97B8-199F4AFFDD1C}"/>
              </a:ext>
            </a:extLst>
          </p:cNvPr>
          <p:cNvSpPr txBox="1">
            <a:spLocks/>
          </p:cNvSpPr>
          <p:nvPr/>
        </p:nvSpPr>
        <p:spPr>
          <a:xfrm>
            <a:off x="0" y="0"/>
            <a:ext cx="2469953" cy="2486033"/>
          </a:xfrm>
          <a:custGeom>
            <a:avLst/>
            <a:gdLst>
              <a:gd name="connsiteX0" fmla="*/ 5691 w 2469953"/>
              <a:gd name="connsiteY0" fmla="*/ 143427 h 2486033"/>
              <a:gd name="connsiteX1" fmla="*/ 1176994 w 2469953"/>
              <a:gd name="connsiteY1" fmla="*/ 1314730 h 2486033"/>
              <a:gd name="connsiteX2" fmla="*/ 5691 w 2469953"/>
              <a:gd name="connsiteY2" fmla="*/ 2486033 h 2486033"/>
              <a:gd name="connsiteX3" fmla="*/ 0 w 2469953"/>
              <a:gd name="connsiteY3" fmla="*/ 2480342 h 2486033"/>
              <a:gd name="connsiteX4" fmla="*/ 0 w 2469953"/>
              <a:gd name="connsiteY4" fmla="*/ 149118 h 2486033"/>
              <a:gd name="connsiteX5" fmla="*/ 145293 w 2469953"/>
              <a:gd name="connsiteY5" fmla="*/ 0 h 2486033"/>
              <a:gd name="connsiteX6" fmla="*/ 2469953 w 2469953"/>
              <a:gd name="connsiteY6" fmla="*/ 0 h 2486033"/>
              <a:gd name="connsiteX7" fmla="*/ 1307623 w 2469953"/>
              <a:gd name="connsiteY7" fmla="*/ 1162330 h 2486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69953" h="2486033">
                <a:moveTo>
                  <a:pt x="5691" y="143427"/>
                </a:moveTo>
                <a:lnTo>
                  <a:pt x="1176994" y="1314730"/>
                </a:lnTo>
                <a:lnTo>
                  <a:pt x="5691" y="2486033"/>
                </a:lnTo>
                <a:lnTo>
                  <a:pt x="0" y="2480342"/>
                </a:lnTo>
                <a:lnTo>
                  <a:pt x="0" y="149118"/>
                </a:lnTo>
                <a:close/>
                <a:moveTo>
                  <a:pt x="145293" y="0"/>
                </a:moveTo>
                <a:lnTo>
                  <a:pt x="2469953" y="0"/>
                </a:lnTo>
                <a:lnTo>
                  <a:pt x="1307623" y="1162330"/>
                </a:lnTo>
                <a:close/>
              </a:path>
            </a:pathLst>
          </a:custGeom>
          <a:solidFill>
            <a:schemeClr val="accent1">
              <a:lumMod val="40000"/>
              <a:lumOff val="60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ko-KR" altLang="en-US" dirty="0"/>
          </a:p>
        </p:txBody>
      </p:sp>
      <p:sp>
        <p:nvSpPr>
          <p:cNvPr id="22" name="TextBox 21">
            <a:extLst>
              <a:ext uri="{FF2B5EF4-FFF2-40B4-BE49-F238E27FC236}">
                <a16:creationId xmlns:a16="http://schemas.microsoft.com/office/drawing/2014/main" id="{12C6CB43-C3D1-4D80-A988-362864D801F6}"/>
              </a:ext>
            </a:extLst>
          </p:cNvPr>
          <p:cNvSpPr txBox="1">
            <a:spLocks/>
          </p:cNvSpPr>
          <p:nvPr/>
        </p:nvSpPr>
        <p:spPr>
          <a:xfrm>
            <a:off x="1" y="2727240"/>
            <a:ext cx="1166065" cy="2332130"/>
          </a:xfrm>
          <a:custGeom>
            <a:avLst/>
            <a:gdLst>
              <a:gd name="connsiteX0" fmla="*/ 0 w 1166065"/>
              <a:gd name="connsiteY0" fmla="*/ 0 h 2332130"/>
              <a:gd name="connsiteX1" fmla="*/ 1166065 w 1166065"/>
              <a:gd name="connsiteY1" fmla="*/ 1166065 h 2332130"/>
              <a:gd name="connsiteX2" fmla="*/ 0 w 1166065"/>
              <a:gd name="connsiteY2" fmla="*/ 2332130 h 2332130"/>
            </a:gdLst>
            <a:ahLst/>
            <a:cxnLst>
              <a:cxn ang="0">
                <a:pos x="connsiteX0" y="connsiteY0"/>
              </a:cxn>
              <a:cxn ang="0">
                <a:pos x="connsiteX1" y="connsiteY1"/>
              </a:cxn>
              <a:cxn ang="0">
                <a:pos x="connsiteX2" y="connsiteY2"/>
              </a:cxn>
            </a:cxnLst>
            <a:rect l="l" t="t" r="r" b="b"/>
            <a:pathLst>
              <a:path w="1166065" h="2332130">
                <a:moveTo>
                  <a:pt x="0" y="0"/>
                </a:moveTo>
                <a:lnTo>
                  <a:pt x="1166065" y="1166065"/>
                </a:lnTo>
                <a:lnTo>
                  <a:pt x="0" y="2332130"/>
                </a:lnTo>
                <a:close/>
              </a:path>
            </a:pathLst>
          </a:custGeom>
          <a:solidFill>
            <a:schemeClr val="accent1">
              <a:lumMod val="40000"/>
              <a:lumOff val="60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ko-KR" altLang="en-US" dirty="0"/>
          </a:p>
        </p:txBody>
      </p:sp>
      <p:sp>
        <p:nvSpPr>
          <p:cNvPr id="27" name="TextBox 26">
            <a:extLst>
              <a:ext uri="{FF2B5EF4-FFF2-40B4-BE49-F238E27FC236}">
                <a16:creationId xmlns:a16="http://schemas.microsoft.com/office/drawing/2014/main" id="{9D878CAC-FD09-4167-88E2-4F463472EE9C}"/>
              </a:ext>
            </a:extLst>
          </p:cNvPr>
          <p:cNvSpPr txBox="1">
            <a:spLocks/>
          </p:cNvSpPr>
          <p:nvPr/>
        </p:nvSpPr>
        <p:spPr>
          <a:xfrm>
            <a:off x="0" y="5345732"/>
            <a:ext cx="1175590" cy="1512268"/>
          </a:xfrm>
          <a:custGeom>
            <a:avLst/>
            <a:gdLst>
              <a:gd name="connsiteX0" fmla="*/ 4287 w 1175590"/>
              <a:gd name="connsiteY0" fmla="*/ 0 h 1512268"/>
              <a:gd name="connsiteX1" fmla="*/ 1175590 w 1175590"/>
              <a:gd name="connsiteY1" fmla="*/ 1171303 h 1512268"/>
              <a:gd name="connsiteX2" fmla="*/ 834625 w 1175590"/>
              <a:gd name="connsiteY2" fmla="*/ 1512268 h 1512268"/>
              <a:gd name="connsiteX3" fmla="*/ 0 w 1175590"/>
              <a:gd name="connsiteY3" fmla="*/ 1512268 h 1512268"/>
              <a:gd name="connsiteX4" fmla="*/ 0 w 1175590"/>
              <a:gd name="connsiteY4" fmla="*/ 4287 h 1512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5590" h="1512268">
                <a:moveTo>
                  <a:pt x="4287" y="0"/>
                </a:moveTo>
                <a:lnTo>
                  <a:pt x="1175590" y="1171303"/>
                </a:lnTo>
                <a:lnTo>
                  <a:pt x="834625" y="1512268"/>
                </a:lnTo>
                <a:lnTo>
                  <a:pt x="0" y="1512268"/>
                </a:lnTo>
                <a:lnTo>
                  <a:pt x="0" y="4287"/>
                </a:lnTo>
                <a:close/>
              </a:path>
            </a:pathLst>
          </a:custGeom>
          <a:solidFill>
            <a:schemeClr val="accent1">
              <a:lumMod val="40000"/>
              <a:lumOff val="60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ko-KR" altLang="en-US" dirty="0"/>
          </a:p>
        </p:txBody>
      </p:sp>
      <p:sp>
        <p:nvSpPr>
          <p:cNvPr id="40" name="Text Placeholder 10">
            <a:extLst>
              <a:ext uri="{FF2B5EF4-FFF2-40B4-BE49-F238E27FC236}">
                <a16:creationId xmlns:a16="http://schemas.microsoft.com/office/drawing/2014/main" id="{75699713-6AE0-4A17-A192-62B09894798A}"/>
              </a:ext>
            </a:extLst>
          </p:cNvPr>
          <p:cNvSpPr txBox="1">
            <a:spLocks/>
          </p:cNvSpPr>
          <p:nvPr/>
        </p:nvSpPr>
        <p:spPr>
          <a:xfrm>
            <a:off x="0" y="292981"/>
            <a:ext cx="12192000" cy="941670"/>
          </a:xfrm>
          <a:prstGeom prst="rect">
            <a:avLst/>
          </a:prstGeom>
          <a:noFill/>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lnSpc>
                <a:spcPct val="110000"/>
              </a:lnSpc>
              <a:buNone/>
            </a:pPr>
            <a:r>
              <a:rPr lang="pt-BR" altLang="ko-KR" sz="2400" b="1" dirty="0">
                <a:solidFill>
                  <a:schemeClr val="tx1">
                    <a:lumMod val="75000"/>
                    <a:lumOff val="25000"/>
                  </a:schemeClr>
                </a:solidFill>
                <a:latin typeface="+mj-lt"/>
                <a:cs typeface="Arial" pitchFamily="34" charset="0"/>
              </a:rPr>
              <a:t>Soluções - Criptografia baseada em atributos</a:t>
            </a:r>
          </a:p>
        </p:txBody>
      </p:sp>
      <p:sp>
        <p:nvSpPr>
          <p:cNvPr id="39" name="TextBox 38">
            <a:extLst>
              <a:ext uri="{FF2B5EF4-FFF2-40B4-BE49-F238E27FC236}">
                <a16:creationId xmlns:a16="http://schemas.microsoft.com/office/drawing/2014/main" id="{7D998ED4-A105-40ED-8D9A-07EBE0D04111}"/>
              </a:ext>
            </a:extLst>
          </p:cNvPr>
          <p:cNvSpPr txBox="1"/>
          <p:nvPr/>
        </p:nvSpPr>
        <p:spPr>
          <a:xfrm>
            <a:off x="1278750" y="1010245"/>
            <a:ext cx="9777351" cy="5016758"/>
          </a:xfrm>
          <a:prstGeom prst="rect">
            <a:avLst/>
          </a:prstGeom>
          <a:noFill/>
        </p:spPr>
        <p:txBody>
          <a:bodyPr wrap="square" rtlCol="0">
            <a:spAutoFit/>
          </a:bodyPr>
          <a:lstStyle/>
          <a:p>
            <a:endParaRPr lang="pt-BR" altLang="ko-KR" sz="1400" dirty="0">
              <a:cs typeface="Arial" pitchFamily="34" charset="0"/>
            </a:endParaRPr>
          </a:p>
          <a:p>
            <a:r>
              <a:rPr lang="pt-BR" altLang="ko-KR" dirty="0">
                <a:cs typeface="Arial" pitchFamily="34" charset="0"/>
              </a:rPr>
              <a:t>O método </a:t>
            </a:r>
            <a:r>
              <a:rPr lang="pt-BR" altLang="ko-KR" b="1" dirty="0">
                <a:cs typeface="Arial" pitchFamily="34" charset="0"/>
              </a:rPr>
              <a:t>tem duas limitações</a:t>
            </a:r>
            <a:r>
              <a:rPr lang="pt-BR" altLang="ko-KR" dirty="0">
                <a:cs typeface="Arial" pitchFamily="34" charset="0"/>
              </a:rPr>
              <a:t>. A </a:t>
            </a:r>
            <a:r>
              <a:rPr lang="pt-BR" altLang="ko-KR" b="1" dirty="0">
                <a:cs typeface="Arial" pitchFamily="34" charset="0"/>
              </a:rPr>
              <a:t>complexidade temporal </a:t>
            </a:r>
            <a:r>
              <a:rPr lang="pt-BR" altLang="ko-KR" dirty="0">
                <a:cs typeface="Arial" pitchFamily="34" charset="0"/>
              </a:rPr>
              <a:t>da criptografia baseada em atributos aumenta à medida que o número de atributos aumentar conforme mostrado para </a:t>
            </a:r>
            <a:r>
              <a:rPr lang="pt-BR" altLang="ko-KR" b="1" dirty="0">
                <a:cs typeface="Arial" pitchFamily="34" charset="0"/>
              </a:rPr>
              <a:t>criptografia</a:t>
            </a:r>
            <a:r>
              <a:rPr lang="pt-BR" altLang="ko-KR" dirty="0">
                <a:cs typeface="Arial" pitchFamily="34" charset="0"/>
              </a:rPr>
              <a:t> e </a:t>
            </a:r>
            <a:r>
              <a:rPr lang="pt-BR" altLang="ko-KR" b="1" dirty="0" err="1">
                <a:cs typeface="Arial" pitchFamily="34" charset="0"/>
              </a:rPr>
              <a:t>descriptografia</a:t>
            </a:r>
            <a:r>
              <a:rPr lang="pt-BR" altLang="ko-KR" dirty="0">
                <a:cs typeface="Arial" pitchFamily="34" charset="0"/>
              </a:rPr>
              <a:t> na Eq. 2 e Eq. 3 para K Atributos.</a:t>
            </a:r>
          </a:p>
          <a:p>
            <a:endParaRPr lang="pt-BR" altLang="ko-KR" dirty="0">
              <a:cs typeface="Arial" pitchFamily="34" charset="0"/>
            </a:endParaRPr>
          </a:p>
          <a:p>
            <a:endParaRPr lang="pt-BR" altLang="ko-KR" dirty="0">
              <a:cs typeface="Arial" pitchFamily="34" charset="0"/>
            </a:endParaRPr>
          </a:p>
          <a:p>
            <a:endParaRPr lang="pt-BR" altLang="ko-KR" dirty="0">
              <a:cs typeface="Arial" pitchFamily="34" charset="0"/>
            </a:endParaRPr>
          </a:p>
          <a:p>
            <a:endParaRPr lang="pt-BR" altLang="ko-KR" dirty="0">
              <a:cs typeface="Arial" pitchFamily="34" charset="0"/>
            </a:endParaRPr>
          </a:p>
          <a:p>
            <a:endParaRPr lang="pt-BR" altLang="ko-KR" dirty="0">
              <a:cs typeface="Arial" pitchFamily="34" charset="0"/>
            </a:endParaRPr>
          </a:p>
          <a:p>
            <a:endParaRPr lang="pt-BR" altLang="ko-KR" dirty="0">
              <a:cs typeface="Arial" pitchFamily="34" charset="0"/>
            </a:endParaRPr>
          </a:p>
          <a:p>
            <a:endParaRPr lang="pt-BR" altLang="ko-KR" dirty="0">
              <a:cs typeface="Arial" pitchFamily="34" charset="0"/>
            </a:endParaRPr>
          </a:p>
          <a:p>
            <a:endParaRPr lang="pt-BR" altLang="ko-KR" dirty="0">
              <a:cs typeface="Arial" pitchFamily="34" charset="0"/>
            </a:endParaRPr>
          </a:p>
          <a:p>
            <a:endParaRPr lang="pt-BR" altLang="ko-KR" dirty="0">
              <a:cs typeface="Arial" pitchFamily="34" charset="0"/>
            </a:endParaRPr>
          </a:p>
          <a:p>
            <a:pPr marL="0" marR="0">
              <a:spcBef>
                <a:spcPts val="0"/>
              </a:spcBef>
              <a:spcAft>
                <a:spcPts val="0"/>
              </a:spcAft>
            </a:pPr>
            <a:r>
              <a:rPr lang="pt-BR" sz="1800" dirty="0">
                <a:effectLst/>
                <a:latin typeface="Calibri" panose="020F0502020204030204" pitchFamily="34" charset="0"/>
              </a:rPr>
              <a:t>Para cada conjunto possível de atributos necessários, uma nova chave pública deve ser gerada. </a:t>
            </a:r>
          </a:p>
          <a:p>
            <a:pPr marL="0" marR="0">
              <a:spcBef>
                <a:spcPts val="0"/>
              </a:spcBef>
              <a:spcAft>
                <a:spcPts val="0"/>
              </a:spcAft>
            </a:pPr>
            <a:endParaRPr lang="pt-BR" dirty="0">
              <a:latin typeface="Calibri" panose="020F0502020204030204" pitchFamily="34" charset="0"/>
            </a:endParaRPr>
          </a:p>
          <a:p>
            <a:pPr marL="0" marR="0">
              <a:spcBef>
                <a:spcPts val="0"/>
              </a:spcBef>
              <a:spcAft>
                <a:spcPts val="0"/>
              </a:spcAft>
            </a:pPr>
            <a:r>
              <a:rPr lang="pt-BR" sz="1800" dirty="0">
                <a:effectLst/>
                <a:latin typeface="Calibri" panose="020F0502020204030204" pitchFamily="34" charset="0"/>
              </a:rPr>
              <a:t>Se um conjunto de atributos tiver que ser atualizado com um atributo adicional, uma nova chave pública com o conjunto de atributos atualizado precisará ser gerada, seguida pela </a:t>
            </a:r>
            <a:r>
              <a:rPr lang="pt-BR" sz="1800" dirty="0" err="1">
                <a:effectLst/>
                <a:latin typeface="Calibri" panose="020F0502020204030204" pitchFamily="34" charset="0"/>
              </a:rPr>
              <a:t>recriptografia</a:t>
            </a:r>
            <a:r>
              <a:rPr lang="pt-BR" sz="1800" dirty="0">
                <a:effectLst/>
                <a:latin typeface="Calibri" panose="020F0502020204030204" pitchFamily="34" charset="0"/>
              </a:rPr>
              <a:t> de todos os dados existentes com a chave pública recém-gerada.</a:t>
            </a:r>
            <a:endParaRPr lang="pt-BR" altLang="ko-KR" dirty="0">
              <a:cs typeface="Arial" pitchFamily="34" charset="0"/>
            </a:endParaRPr>
          </a:p>
        </p:txBody>
      </p:sp>
      <p:pic>
        <p:nvPicPr>
          <p:cNvPr id="3" name="Imagem 2">
            <a:extLst>
              <a:ext uri="{FF2B5EF4-FFF2-40B4-BE49-F238E27FC236}">
                <a16:creationId xmlns:a16="http://schemas.microsoft.com/office/drawing/2014/main" id="{5AAAF71E-7036-B619-FD1A-18FBA61745D0}"/>
              </a:ext>
            </a:extLst>
          </p:cNvPr>
          <p:cNvPicPr>
            <a:picLocks noChangeAspect="1"/>
          </p:cNvPicPr>
          <p:nvPr/>
        </p:nvPicPr>
        <p:blipFill>
          <a:blip r:embed="rId2"/>
          <a:stretch>
            <a:fillRect/>
          </a:stretch>
        </p:blipFill>
        <p:spPr>
          <a:xfrm>
            <a:off x="2654171" y="2671796"/>
            <a:ext cx="6902805" cy="1543129"/>
          </a:xfrm>
          <a:prstGeom prst="rect">
            <a:avLst/>
          </a:prstGeom>
        </p:spPr>
      </p:pic>
    </p:spTree>
    <p:extLst>
      <p:ext uri="{BB962C8B-B14F-4D97-AF65-F5344CB8AC3E}">
        <p14:creationId xmlns:p14="http://schemas.microsoft.com/office/powerpoint/2010/main" val="1256055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a:extLst>
              <a:ext uri="{FF2B5EF4-FFF2-40B4-BE49-F238E27FC236}">
                <a16:creationId xmlns:a16="http://schemas.microsoft.com/office/drawing/2014/main" id="{6850DB1E-561D-4E18-97B8-199F4AFFDD1C}"/>
              </a:ext>
            </a:extLst>
          </p:cNvPr>
          <p:cNvSpPr txBox="1">
            <a:spLocks/>
          </p:cNvSpPr>
          <p:nvPr/>
        </p:nvSpPr>
        <p:spPr>
          <a:xfrm>
            <a:off x="0" y="0"/>
            <a:ext cx="2469953" cy="2486033"/>
          </a:xfrm>
          <a:custGeom>
            <a:avLst/>
            <a:gdLst>
              <a:gd name="connsiteX0" fmla="*/ 5691 w 2469953"/>
              <a:gd name="connsiteY0" fmla="*/ 143427 h 2486033"/>
              <a:gd name="connsiteX1" fmla="*/ 1176994 w 2469953"/>
              <a:gd name="connsiteY1" fmla="*/ 1314730 h 2486033"/>
              <a:gd name="connsiteX2" fmla="*/ 5691 w 2469953"/>
              <a:gd name="connsiteY2" fmla="*/ 2486033 h 2486033"/>
              <a:gd name="connsiteX3" fmla="*/ 0 w 2469953"/>
              <a:gd name="connsiteY3" fmla="*/ 2480342 h 2486033"/>
              <a:gd name="connsiteX4" fmla="*/ 0 w 2469953"/>
              <a:gd name="connsiteY4" fmla="*/ 149118 h 2486033"/>
              <a:gd name="connsiteX5" fmla="*/ 145293 w 2469953"/>
              <a:gd name="connsiteY5" fmla="*/ 0 h 2486033"/>
              <a:gd name="connsiteX6" fmla="*/ 2469953 w 2469953"/>
              <a:gd name="connsiteY6" fmla="*/ 0 h 2486033"/>
              <a:gd name="connsiteX7" fmla="*/ 1307623 w 2469953"/>
              <a:gd name="connsiteY7" fmla="*/ 1162330 h 2486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69953" h="2486033">
                <a:moveTo>
                  <a:pt x="5691" y="143427"/>
                </a:moveTo>
                <a:lnTo>
                  <a:pt x="1176994" y="1314730"/>
                </a:lnTo>
                <a:lnTo>
                  <a:pt x="5691" y="2486033"/>
                </a:lnTo>
                <a:lnTo>
                  <a:pt x="0" y="2480342"/>
                </a:lnTo>
                <a:lnTo>
                  <a:pt x="0" y="149118"/>
                </a:lnTo>
                <a:close/>
                <a:moveTo>
                  <a:pt x="145293" y="0"/>
                </a:moveTo>
                <a:lnTo>
                  <a:pt x="2469953" y="0"/>
                </a:lnTo>
                <a:lnTo>
                  <a:pt x="1307623" y="1162330"/>
                </a:lnTo>
                <a:close/>
              </a:path>
            </a:pathLst>
          </a:custGeom>
          <a:solidFill>
            <a:schemeClr val="accent1">
              <a:lumMod val="40000"/>
              <a:lumOff val="60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ko-KR" altLang="en-US" dirty="0"/>
          </a:p>
        </p:txBody>
      </p:sp>
      <p:sp>
        <p:nvSpPr>
          <p:cNvPr id="22" name="TextBox 21">
            <a:extLst>
              <a:ext uri="{FF2B5EF4-FFF2-40B4-BE49-F238E27FC236}">
                <a16:creationId xmlns:a16="http://schemas.microsoft.com/office/drawing/2014/main" id="{12C6CB43-C3D1-4D80-A988-362864D801F6}"/>
              </a:ext>
            </a:extLst>
          </p:cNvPr>
          <p:cNvSpPr txBox="1">
            <a:spLocks/>
          </p:cNvSpPr>
          <p:nvPr/>
        </p:nvSpPr>
        <p:spPr>
          <a:xfrm>
            <a:off x="1" y="2727240"/>
            <a:ext cx="1166065" cy="2332130"/>
          </a:xfrm>
          <a:custGeom>
            <a:avLst/>
            <a:gdLst>
              <a:gd name="connsiteX0" fmla="*/ 0 w 1166065"/>
              <a:gd name="connsiteY0" fmla="*/ 0 h 2332130"/>
              <a:gd name="connsiteX1" fmla="*/ 1166065 w 1166065"/>
              <a:gd name="connsiteY1" fmla="*/ 1166065 h 2332130"/>
              <a:gd name="connsiteX2" fmla="*/ 0 w 1166065"/>
              <a:gd name="connsiteY2" fmla="*/ 2332130 h 2332130"/>
            </a:gdLst>
            <a:ahLst/>
            <a:cxnLst>
              <a:cxn ang="0">
                <a:pos x="connsiteX0" y="connsiteY0"/>
              </a:cxn>
              <a:cxn ang="0">
                <a:pos x="connsiteX1" y="connsiteY1"/>
              </a:cxn>
              <a:cxn ang="0">
                <a:pos x="connsiteX2" y="connsiteY2"/>
              </a:cxn>
            </a:cxnLst>
            <a:rect l="l" t="t" r="r" b="b"/>
            <a:pathLst>
              <a:path w="1166065" h="2332130">
                <a:moveTo>
                  <a:pt x="0" y="0"/>
                </a:moveTo>
                <a:lnTo>
                  <a:pt x="1166065" y="1166065"/>
                </a:lnTo>
                <a:lnTo>
                  <a:pt x="0" y="2332130"/>
                </a:lnTo>
                <a:close/>
              </a:path>
            </a:pathLst>
          </a:custGeom>
          <a:solidFill>
            <a:schemeClr val="accent1">
              <a:lumMod val="40000"/>
              <a:lumOff val="60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ko-KR" altLang="en-US" dirty="0"/>
          </a:p>
        </p:txBody>
      </p:sp>
      <p:sp>
        <p:nvSpPr>
          <p:cNvPr id="27" name="TextBox 26">
            <a:extLst>
              <a:ext uri="{FF2B5EF4-FFF2-40B4-BE49-F238E27FC236}">
                <a16:creationId xmlns:a16="http://schemas.microsoft.com/office/drawing/2014/main" id="{9D878CAC-FD09-4167-88E2-4F463472EE9C}"/>
              </a:ext>
            </a:extLst>
          </p:cNvPr>
          <p:cNvSpPr txBox="1">
            <a:spLocks/>
          </p:cNvSpPr>
          <p:nvPr/>
        </p:nvSpPr>
        <p:spPr>
          <a:xfrm>
            <a:off x="0" y="5345732"/>
            <a:ext cx="1175590" cy="1512268"/>
          </a:xfrm>
          <a:custGeom>
            <a:avLst/>
            <a:gdLst>
              <a:gd name="connsiteX0" fmla="*/ 4287 w 1175590"/>
              <a:gd name="connsiteY0" fmla="*/ 0 h 1512268"/>
              <a:gd name="connsiteX1" fmla="*/ 1175590 w 1175590"/>
              <a:gd name="connsiteY1" fmla="*/ 1171303 h 1512268"/>
              <a:gd name="connsiteX2" fmla="*/ 834625 w 1175590"/>
              <a:gd name="connsiteY2" fmla="*/ 1512268 h 1512268"/>
              <a:gd name="connsiteX3" fmla="*/ 0 w 1175590"/>
              <a:gd name="connsiteY3" fmla="*/ 1512268 h 1512268"/>
              <a:gd name="connsiteX4" fmla="*/ 0 w 1175590"/>
              <a:gd name="connsiteY4" fmla="*/ 4287 h 1512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5590" h="1512268">
                <a:moveTo>
                  <a:pt x="4287" y="0"/>
                </a:moveTo>
                <a:lnTo>
                  <a:pt x="1175590" y="1171303"/>
                </a:lnTo>
                <a:lnTo>
                  <a:pt x="834625" y="1512268"/>
                </a:lnTo>
                <a:lnTo>
                  <a:pt x="0" y="1512268"/>
                </a:lnTo>
                <a:lnTo>
                  <a:pt x="0" y="4287"/>
                </a:lnTo>
                <a:close/>
              </a:path>
            </a:pathLst>
          </a:custGeom>
          <a:solidFill>
            <a:schemeClr val="accent1">
              <a:lumMod val="40000"/>
              <a:lumOff val="60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ko-KR" altLang="en-US" dirty="0"/>
          </a:p>
        </p:txBody>
      </p:sp>
      <p:sp>
        <p:nvSpPr>
          <p:cNvPr id="40" name="Text Placeholder 10">
            <a:extLst>
              <a:ext uri="{FF2B5EF4-FFF2-40B4-BE49-F238E27FC236}">
                <a16:creationId xmlns:a16="http://schemas.microsoft.com/office/drawing/2014/main" id="{75699713-6AE0-4A17-A192-62B09894798A}"/>
              </a:ext>
            </a:extLst>
          </p:cNvPr>
          <p:cNvSpPr txBox="1">
            <a:spLocks/>
          </p:cNvSpPr>
          <p:nvPr/>
        </p:nvSpPr>
        <p:spPr>
          <a:xfrm>
            <a:off x="0" y="292981"/>
            <a:ext cx="12192000" cy="941670"/>
          </a:xfrm>
          <a:prstGeom prst="rect">
            <a:avLst/>
          </a:prstGeom>
          <a:noFill/>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lnSpc>
                <a:spcPct val="110000"/>
              </a:lnSpc>
              <a:buNone/>
            </a:pPr>
            <a:r>
              <a:rPr lang="pt-BR" altLang="ko-KR" sz="2400" b="1" dirty="0">
                <a:solidFill>
                  <a:schemeClr val="tx1">
                    <a:lumMod val="75000"/>
                    <a:lumOff val="25000"/>
                  </a:schemeClr>
                </a:solidFill>
                <a:latin typeface="+mj-lt"/>
                <a:cs typeface="Arial" pitchFamily="34" charset="0"/>
              </a:rPr>
              <a:t>Solução proposta - Privacidade usando criptografia de chave assimétrica</a:t>
            </a:r>
          </a:p>
        </p:txBody>
      </p:sp>
      <p:sp>
        <p:nvSpPr>
          <p:cNvPr id="39" name="TextBox 38">
            <a:extLst>
              <a:ext uri="{FF2B5EF4-FFF2-40B4-BE49-F238E27FC236}">
                <a16:creationId xmlns:a16="http://schemas.microsoft.com/office/drawing/2014/main" id="{7D998ED4-A105-40ED-8D9A-07EBE0D04111}"/>
              </a:ext>
            </a:extLst>
          </p:cNvPr>
          <p:cNvSpPr txBox="1"/>
          <p:nvPr/>
        </p:nvSpPr>
        <p:spPr>
          <a:xfrm>
            <a:off x="1379286" y="1402815"/>
            <a:ext cx="9777351" cy="3908762"/>
          </a:xfrm>
          <a:prstGeom prst="rect">
            <a:avLst/>
          </a:prstGeom>
          <a:noFill/>
        </p:spPr>
        <p:txBody>
          <a:bodyPr wrap="square" rtlCol="0">
            <a:spAutoFit/>
          </a:bodyPr>
          <a:lstStyle/>
          <a:p>
            <a:endParaRPr lang="pt-BR" altLang="ko-KR" sz="1400" dirty="0">
              <a:cs typeface="Arial" pitchFamily="34" charset="0"/>
            </a:endParaRPr>
          </a:p>
          <a:p>
            <a:r>
              <a:rPr lang="pt-BR" altLang="ko-KR" dirty="0">
                <a:cs typeface="Arial" pitchFamily="34" charset="0"/>
              </a:rPr>
              <a:t>A ideia por trás do uso de criptografia de chave assimétrica para obter privacidade em redes </a:t>
            </a:r>
            <a:r>
              <a:rPr lang="pt-BR" altLang="ko-KR" dirty="0" err="1">
                <a:cs typeface="Arial" pitchFamily="34" charset="0"/>
              </a:rPr>
              <a:t>blockchain</a:t>
            </a:r>
            <a:r>
              <a:rPr lang="pt-BR" altLang="ko-KR" dirty="0">
                <a:cs typeface="Arial" pitchFamily="34" charset="0"/>
              </a:rPr>
              <a:t> privadas e autorizadas é atribuir um par de chaves assimétricas para cada um dos participantes da rede. </a:t>
            </a:r>
          </a:p>
          <a:p>
            <a:endParaRPr lang="pt-BR" altLang="ko-KR" dirty="0">
              <a:cs typeface="Arial" pitchFamily="34" charset="0"/>
            </a:endParaRPr>
          </a:p>
          <a:p>
            <a:r>
              <a:rPr lang="pt-BR" altLang="ko-KR" dirty="0">
                <a:cs typeface="Arial" pitchFamily="34" charset="0"/>
              </a:rPr>
              <a:t>Cada campo de dados confidenciais que precisa ser protegido é criptografado usando a(s) chave(s) pública(s) do(s) usuário(s) correspondente(s) e persistido no mapa de </a:t>
            </a:r>
            <a:r>
              <a:rPr lang="pt-BR" altLang="ko-KR" dirty="0" err="1">
                <a:cs typeface="Arial" pitchFamily="34" charset="0"/>
              </a:rPr>
              <a:t>hash</a:t>
            </a:r>
            <a:r>
              <a:rPr lang="pt-BR" altLang="ko-KR" dirty="0">
                <a:cs typeface="Arial" pitchFamily="34" charset="0"/>
              </a:rPr>
              <a:t> exclusivo. </a:t>
            </a:r>
          </a:p>
          <a:p>
            <a:endParaRPr lang="pt-BR" altLang="ko-KR" dirty="0">
              <a:cs typeface="Arial" pitchFamily="34" charset="0"/>
            </a:endParaRPr>
          </a:p>
          <a:p>
            <a:r>
              <a:rPr lang="pt-BR" altLang="ko-KR" dirty="0">
                <a:cs typeface="Arial" pitchFamily="34" charset="0"/>
              </a:rPr>
              <a:t>Os dados criptografados só podem ser </a:t>
            </a:r>
            <a:r>
              <a:rPr lang="pt-BR" altLang="ko-KR" dirty="0" err="1">
                <a:cs typeface="Arial" pitchFamily="34" charset="0"/>
              </a:rPr>
              <a:t>descriptografados</a:t>
            </a:r>
            <a:r>
              <a:rPr lang="pt-BR" altLang="ko-KR" dirty="0">
                <a:cs typeface="Arial" pitchFamily="34" charset="0"/>
              </a:rPr>
              <a:t> pelo usuário com uma chave privada correspondente. </a:t>
            </a:r>
          </a:p>
          <a:p>
            <a:endParaRPr lang="pt-BR" altLang="ko-KR" dirty="0">
              <a:cs typeface="Arial" pitchFamily="34" charset="0"/>
            </a:endParaRPr>
          </a:p>
          <a:p>
            <a:r>
              <a:rPr lang="pt-BR" altLang="ko-KR" dirty="0">
                <a:cs typeface="Arial" pitchFamily="34" charset="0"/>
              </a:rPr>
              <a:t>Qualquer outro usuário não pode </a:t>
            </a:r>
            <a:r>
              <a:rPr lang="pt-BR" altLang="ko-KR" dirty="0" err="1">
                <a:cs typeface="Arial" pitchFamily="34" charset="0"/>
              </a:rPr>
              <a:t>descriptografar</a:t>
            </a:r>
            <a:r>
              <a:rPr lang="pt-BR" altLang="ko-KR" dirty="0">
                <a:cs typeface="Arial" pitchFamily="34" charset="0"/>
              </a:rPr>
              <a:t> os dados, a menos que o usuário com a chave correta forneça acesso.</a:t>
            </a:r>
          </a:p>
          <a:p>
            <a:endParaRPr lang="pt-BR" altLang="ko-KR" dirty="0">
              <a:cs typeface="Arial" pitchFamily="34" charset="0"/>
            </a:endParaRPr>
          </a:p>
        </p:txBody>
      </p:sp>
    </p:spTree>
    <p:extLst>
      <p:ext uri="{BB962C8B-B14F-4D97-AF65-F5344CB8AC3E}">
        <p14:creationId xmlns:p14="http://schemas.microsoft.com/office/powerpoint/2010/main" val="22048103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a:extLst>
              <a:ext uri="{FF2B5EF4-FFF2-40B4-BE49-F238E27FC236}">
                <a16:creationId xmlns:a16="http://schemas.microsoft.com/office/drawing/2014/main" id="{6850DB1E-561D-4E18-97B8-199F4AFFDD1C}"/>
              </a:ext>
            </a:extLst>
          </p:cNvPr>
          <p:cNvSpPr txBox="1">
            <a:spLocks/>
          </p:cNvSpPr>
          <p:nvPr/>
        </p:nvSpPr>
        <p:spPr>
          <a:xfrm>
            <a:off x="0" y="0"/>
            <a:ext cx="2469953" cy="2486033"/>
          </a:xfrm>
          <a:custGeom>
            <a:avLst/>
            <a:gdLst>
              <a:gd name="connsiteX0" fmla="*/ 5691 w 2469953"/>
              <a:gd name="connsiteY0" fmla="*/ 143427 h 2486033"/>
              <a:gd name="connsiteX1" fmla="*/ 1176994 w 2469953"/>
              <a:gd name="connsiteY1" fmla="*/ 1314730 h 2486033"/>
              <a:gd name="connsiteX2" fmla="*/ 5691 w 2469953"/>
              <a:gd name="connsiteY2" fmla="*/ 2486033 h 2486033"/>
              <a:gd name="connsiteX3" fmla="*/ 0 w 2469953"/>
              <a:gd name="connsiteY3" fmla="*/ 2480342 h 2486033"/>
              <a:gd name="connsiteX4" fmla="*/ 0 w 2469953"/>
              <a:gd name="connsiteY4" fmla="*/ 149118 h 2486033"/>
              <a:gd name="connsiteX5" fmla="*/ 145293 w 2469953"/>
              <a:gd name="connsiteY5" fmla="*/ 0 h 2486033"/>
              <a:gd name="connsiteX6" fmla="*/ 2469953 w 2469953"/>
              <a:gd name="connsiteY6" fmla="*/ 0 h 2486033"/>
              <a:gd name="connsiteX7" fmla="*/ 1307623 w 2469953"/>
              <a:gd name="connsiteY7" fmla="*/ 1162330 h 2486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69953" h="2486033">
                <a:moveTo>
                  <a:pt x="5691" y="143427"/>
                </a:moveTo>
                <a:lnTo>
                  <a:pt x="1176994" y="1314730"/>
                </a:lnTo>
                <a:lnTo>
                  <a:pt x="5691" y="2486033"/>
                </a:lnTo>
                <a:lnTo>
                  <a:pt x="0" y="2480342"/>
                </a:lnTo>
                <a:lnTo>
                  <a:pt x="0" y="149118"/>
                </a:lnTo>
                <a:close/>
                <a:moveTo>
                  <a:pt x="145293" y="0"/>
                </a:moveTo>
                <a:lnTo>
                  <a:pt x="2469953" y="0"/>
                </a:lnTo>
                <a:lnTo>
                  <a:pt x="1307623" y="1162330"/>
                </a:lnTo>
                <a:close/>
              </a:path>
            </a:pathLst>
          </a:custGeom>
          <a:solidFill>
            <a:schemeClr val="accent1">
              <a:lumMod val="40000"/>
              <a:lumOff val="60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ko-KR" altLang="en-US" dirty="0"/>
          </a:p>
        </p:txBody>
      </p:sp>
      <p:sp>
        <p:nvSpPr>
          <p:cNvPr id="22" name="TextBox 21">
            <a:extLst>
              <a:ext uri="{FF2B5EF4-FFF2-40B4-BE49-F238E27FC236}">
                <a16:creationId xmlns:a16="http://schemas.microsoft.com/office/drawing/2014/main" id="{12C6CB43-C3D1-4D80-A988-362864D801F6}"/>
              </a:ext>
            </a:extLst>
          </p:cNvPr>
          <p:cNvSpPr txBox="1">
            <a:spLocks/>
          </p:cNvSpPr>
          <p:nvPr/>
        </p:nvSpPr>
        <p:spPr>
          <a:xfrm>
            <a:off x="1" y="2727240"/>
            <a:ext cx="1166065" cy="2332130"/>
          </a:xfrm>
          <a:custGeom>
            <a:avLst/>
            <a:gdLst>
              <a:gd name="connsiteX0" fmla="*/ 0 w 1166065"/>
              <a:gd name="connsiteY0" fmla="*/ 0 h 2332130"/>
              <a:gd name="connsiteX1" fmla="*/ 1166065 w 1166065"/>
              <a:gd name="connsiteY1" fmla="*/ 1166065 h 2332130"/>
              <a:gd name="connsiteX2" fmla="*/ 0 w 1166065"/>
              <a:gd name="connsiteY2" fmla="*/ 2332130 h 2332130"/>
            </a:gdLst>
            <a:ahLst/>
            <a:cxnLst>
              <a:cxn ang="0">
                <a:pos x="connsiteX0" y="connsiteY0"/>
              </a:cxn>
              <a:cxn ang="0">
                <a:pos x="connsiteX1" y="connsiteY1"/>
              </a:cxn>
              <a:cxn ang="0">
                <a:pos x="connsiteX2" y="connsiteY2"/>
              </a:cxn>
            </a:cxnLst>
            <a:rect l="l" t="t" r="r" b="b"/>
            <a:pathLst>
              <a:path w="1166065" h="2332130">
                <a:moveTo>
                  <a:pt x="0" y="0"/>
                </a:moveTo>
                <a:lnTo>
                  <a:pt x="1166065" y="1166065"/>
                </a:lnTo>
                <a:lnTo>
                  <a:pt x="0" y="2332130"/>
                </a:lnTo>
                <a:close/>
              </a:path>
            </a:pathLst>
          </a:custGeom>
          <a:solidFill>
            <a:schemeClr val="accent1">
              <a:lumMod val="40000"/>
              <a:lumOff val="60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ko-KR" altLang="en-US" dirty="0"/>
          </a:p>
        </p:txBody>
      </p:sp>
      <p:sp>
        <p:nvSpPr>
          <p:cNvPr id="27" name="TextBox 26">
            <a:extLst>
              <a:ext uri="{FF2B5EF4-FFF2-40B4-BE49-F238E27FC236}">
                <a16:creationId xmlns:a16="http://schemas.microsoft.com/office/drawing/2014/main" id="{9D878CAC-FD09-4167-88E2-4F463472EE9C}"/>
              </a:ext>
            </a:extLst>
          </p:cNvPr>
          <p:cNvSpPr txBox="1">
            <a:spLocks/>
          </p:cNvSpPr>
          <p:nvPr/>
        </p:nvSpPr>
        <p:spPr>
          <a:xfrm>
            <a:off x="0" y="5345732"/>
            <a:ext cx="1175590" cy="1512268"/>
          </a:xfrm>
          <a:custGeom>
            <a:avLst/>
            <a:gdLst>
              <a:gd name="connsiteX0" fmla="*/ 4287 w 1175590"/>
              <a:gd name="connsiteY0" fmla="*/ 0 h 1512268"/>
              <a:gd name="connsiteX1" fmla="*/ 1175590 w 1175590"/>
              <a:gd name="connsiteY1" fmla="*/ 1171303 h 1512268"/>
              <a:gd name="connsiteX2" fmla="*/ 834625 w 1175590"/>
              <a:gd name="connsiteY2" fmla="*/ 1512268 h 1512268"/>
              <a:gd name="connsiteX3" fmla="*/ 0 w 1175590"/>
              <a:gd name="connsiteY3" fmla="*/ 1512268 h 1512268"/>
              <a:gd name="connsiteX4" fmla="*/ 0 w 1175590"/>
              <a:gd name="connsiteY4" fmla="*/ 4287 h 1512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5590" h="1512268">
                <a:moveTo>
                  <a:pt x="4287" y="0"/>
                </a:moveTo>
                <a:lnTo>
                  <a:pt x="1175590" y="1171303"/>
                </a:lnTo>
                <a:lnTo>
                  <a:pt x="834625" y="1512268"/>
                </a:lnTo>
                <a:lnTo>
                  <a:pt x="0" y="1512268"/>
                </a:lnTo>
                <a:lnTo>
                  <a:pt x="0" y="4287"/>
                </a:lnTo>
                <a:close/>
              </a:path>
            </a:pathLst>
          </a:custGeom>
          <a:solidFill>
            <a:schemeClr val="accent1">
              <a:lumMod val="40000"/>
              <a:lumOff val="60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ko-KR" altLang="en-US" dirty="0"/>
          </a:p>
        </p:txBody>
      </p:sp>
      <p:sp>
        <p:nvSpPr>
          <p:cNvPr id="40" name="Text Placeholder 10">
            <a:extLst>
              <a:ext uri="{FF2B5EF4-FFF2-40B4-BE49-F238E27FC236}">
                <a16:creationId xmlns:a16="http://schemas.microsoft.com/office/drawing/2014/main" id="{75699713-6AE0-4A17-A192-62B09894798A}"/>
              </a:ext>
            </a:extLst>
          </p:cNvPr>
          <p:cNvSpPr txBox="1">
            <a:spLocks/>
          </p:cNvSpPr>
          <p:nvPr/>
        </p:nvSpPr>
        <p:spPr>
          <a:xfrm>
            <a:off x="0" y="292981"/>
            <a:ext cx="12192000" cy="941670"/>
          </a:xfrm>
          <a:prstGeom prst="rect">
            <a:avLst/>
          </a:prstGeom>
          <a:noFill/>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lnSpc>
                <a:spcPct val="110000"/>
              </a:lnSpc>
              <a:buNone/>
            </a:pPr>
            <a:r>
              <a:rPr lang="pt-BR" altLang="ko-KR" sz="2400" b="1" dirty="0">
                <a:solidFill>
                  <a:schemeClr val="tx1">
                    <a:lumMod val="75000"/>
                    <a:lumOff val="25000"/>
                  </a:schemeClr>
                </a:solidFill>
                <a:latin typeface="+mj-lt"/>
                <a:cs typeface="Arial" pitchFamily="34" charset="0"/>
              </a:rPr>
              <a:t>Solução proposta - Privacidade usando criptografia de chave assimétrica</a:t>
            </a:r>
          </a:p>
        </p:txBody>
      </p:sp>
      <p:sp>
        <p:nvSpPr>
          <p:cNvPr id="39" name="TextBox 38">
            <a:extLst>
              <a:ext uri="{FF2B5EF4-FFF2-40B4-BE49-F238E27FC236}">
                <a16:creationId xmlns:a16="http://schemas.microsoft.com/office/drawing/2014/main" id="{7D998ED4-A105-40ED-8D9A-07EBE0D04111}"/>
              </a:ext>
            </a:extLst>
          </p:cNvPr>
          <p:cNvSpPr txBox="1"/>
          <p:nvPr/>
        </p:nvSpPr>
        <p:spPr>
          <a:xfrm>
            <a:off x="1379286" y="1402815"/>
            <a:ext cx="9777351" cy="5078313"/>
          </a:xfrm>
          <a:prstGeom prst="rect">
            <a:avLst/>
          </a:prstGeom>
          <a:noFill/>
        </p:spPr>
        <p:txBody>
          <a:bodyPr wrap="square" rtlCol="0">
            <a:spAutoFit/>
          </a:bodyPr>
          <a:lstStyle/>
          <a:p>
            <a:r>
              <a:rPr lang="pt-BR" altLang="ko-KR" b="1" dirty="0">
                <a:cs typeface="Arial" pitchFamily="34" charset="0"/>
              </a:rPr>
              <a:t>Utilização</a:t>
            </a:r>
          </a:p>
          <a:p>
            <a:endParaRPr lang="pt-BR" altLang="ko-KR" dirty="0">
              <a:cs typeface="Arial" pitchFamily="34" charset="0"/>
            </a:endParaRPr>
          </a:p>
          <a:p>
            <a:r>
              <a:rPr lang="pt-BR" altLang="ko-KR" dirty="0">
                <a:cs typeface="Arial" pitchFamily="34" charset="0"/>
              </a:rPr>
              <a:t>Para fins de ilustração, consideramos RSA , que é a forma mais comum de criptografia assimétrica. </a:t>
            </a:r>
          </a:p>
          <a:p>
            <a:endParaRPr lang="pt-BR" altLang="ko-KR" dirty="0">
              <a:cs typeface="Arial" pitchFamily="34" charset="0"/>
            </a:endParaRPr>
          </a:p>
          <a:p>
            <a:r>
              <a:rPr lang="pt-BR" altLang="ko-KR" dirty="0">
                <a:cs typeface="Arial" pitchFamily="34" charset="0"/>
              </a:rPr>
              <a:t>Algumas das estruturas privadas de </a:t>
            </a:r>
            <a:r>
              <a:rPr lang="pt-BR" altLang="ko-KR" dirty="0" err="1">
                <a:cs typeface="Arial" pitchFamily="34" charset="0"/>
              </a:rPr>
              <a:t>blockchain</a:t>
            </a:r>
            <a:r>
              <a:rPr lang="pt-BR" altLang="ko-KR" dirty="0">
                <a:cs typeface="Arial" pitchFamily="34" charset="0"/>
              </a:rPr>
              <a:t> dependem da consistência dos dados para consenso. </a:t>
            </a:r>
          </a:p>
          <a:p>
            <a:endParaRPr lang="pt-BR" altLang="ko-KR" dirty="0">
              <a:cs typeface="Arial" pitchFamily="34" charset="0"/>
            </a:endParaRPr>
          </a:p>
          <a:p>
            <a:r>
              <a:rPr lang="pt-BR" altLang="ko-KR" dirty="0">
                <a:cs typeface="Arial" pitchFamily="34" charset="0"/>
              </a:rPr>
              <a:t>Como as redes </a:t>
            </a:r>
            <a:r>
              <a:rPr lang="pt-BR" altLang="ko-KR" dirty="0" err="1">
                <a:cs typeface="Arial" pitchFamily="34" charset="0"/>
              </a:rPr>
              <a:t>blockchain</a:t>
            </a:r>
            <a:r>
              <a:rPr lang="pt-BR" altLang="ko-KR" dirty="0">
                <a:cs typeface="Arial" pitchFamily="34" charset="0"/>
              </a:rPr>
              <a:t> executam as transações em organizações individuais como uma caixa de areia, o preenchimento da criptografia pode produzir uma saída criptografada diferente para diferentes organizações. </a:t>
            </a:r>
          </a:p>
          <a:p>
            <a:endParaRPr lang="pt-BR" altLang="ko-KR" dirty="0">
              <a:cs typeface="Arial" pitchFamily="34" charset="0"/>
            </a:endParaRPr>
          </a:p>
          <a:p>
            <a:r>
              <a:rPr lang="pt-BR" altLang="ko-KR" dirty="0">
                <a:cs typeface="Arial" pitchFamily="34" charset="0"/>
              </a:rPr>
              <a:t>Isso pode causar inconsistência de dados durante a fase de consenso. </a:t>
            </a:r>
          </a:p>
          <a:p>
            <a:endParaRPr lang="pt-BR" altLang="ko-KR" dirty="0">
              <a:cs typeface="Arial" pitchFamily="34" charset="0"/>
            </a:endParaRPr>
          </a:p>
          <a:p>
            <a:r>
              <a:rPr lang="pt-BR" altLang="ko-KR" dirty="0">
                <a:cs typeface="Arial" pitchFamily="34" charset="0"/>
              </a:rPr>
              <a:t>Para evitar isso, podemos usar a forma de criptografia RSA do </a:t>
            </a:r>
            <a:r>
              <a:rPr lang="pt-BR" altLang="ko-KR" dirty="0" err="1">
                <a:cs typeface="Arial" pitchFamily="34" charset="0"/>
              </a:rPr>
              <a:t>Electronic</a:t>
            </a:r>
            <a:r>
              <a:rPr lang="pt-BR" altLang="ko-KR" dirty="0">
                <a:cs typeface="Arial" pitchFamily="34" charset="0"/>
              </a:rPr>
              <a:t> </a:t>
            </a:r>
            <a:r>
              <a:rPr lang="pt-BR" altLang="ko-KR" dirty="0" err="1">
                <a:cs typeface="Arial" pitchFamily="34" charset="0"/>
              </a:rPr>
              <a:t>Code</a:t>
            </a:r>
            <a:r>
              <a:rPr lang="pt-BR" altLang="ko-KR" dirty="0">
                <a:cs typeface="Arial" pitchFamily="34" charset="0"/>
              </a:rPr>
              <a:t> Book (RSA sem preenchimento - RSA </a:t>
            </a:r>
            <a:r>
              <a:rPr lang="pt-BR" altLang="ko-KR" dirty="0" err="1">
                <a:cs typeface="Arial" pitchFamily="34" charset="0"/>
              </a:rPr>
              <a:t>without</a:t>
            </a:r>
            <a:r>
              <a:rPr lang="pt-BR" altLang="ko-KR" dirty="0">
                <a:cs typeface="Arial" pitchFamily="34" charset="0"/>
              </a:rPr>
              <a:t> </a:t>
            </a:r>
            <a:r>
              <a:rPr lang="pt-BR" altLang="ko-KR" dirty="0" err="1">
                <a:cs typeface="Arial" pitchFamily="34" charset="0"/>
              </a:rPr>
              <a:t>padding</a:t>
            </a:r>
            <a:r>
              <a:rPr lang="pt-BR" altLang="ko-KR" dirty="0">
                <a:cs typeface="Arial" pitchFamily="34" charset="0"/>
              </a:rPr>
              <a:t>) para estruturas de </a:t>
            </a:r>
            <a:r>
              <a:rPr lang="pt-BR" altLang="ko-KR" dirty="0" err="1">
                <a:cs typeface="Arial" pitchFamily="34" charset="0"/>
              </a:rPr>
              <a:t>blockchain</a:t>
            </a:r>
            <a:r>
              <a:rPr lang="pt-BR" altLang="ko-KR" dirty="0">
                <a:cs typeface="Arial" pitchFamily="34" charset="0"/>
              </a:rPr>
              <a:t> privadas, como o </a:t>
            </a:r>
            <a:r>
              <a:rPr lang="pt-BR" altLang="ko-KR" dirty="0" err="1">
                <a:cs typeface="Arial" pitchFamily="34" charset="0"/>
              </a:rPr>
              <a:t>Hyperledger</a:t>
            </a:r>
            <a:r>
              <a:rPr lang="pt-BR" altLang="ko-KR" dirty="0">
                <a:cs typeface="Arial" pitchFamily="34" charset="0"/>
              </a:rPr>
              <a:t> </a:t>
            </a:r>
            <a:r>
              <a:rPr lang="pt-BR" altLang="ko-KR" dirty="0" err="1">
                <a:cs typeface="Arial" pitchFamily="34" charset="0"/>
              </a:rPr>
              <a:t>Fabric</a:t>
            </a:r>
            <a:r>
              <a:rPr lang="pt-BR" altLang="ko-KR" dirty="0">
                <a:cs typeface="Arial" pitchFamily="34" charset="0"/>
              </a:rPr>
              <a:t>, que dependem da consistência dos dados para seu consenso.</a:t>
            </a:r>
          </a:p>
          <a:p>
            <a:endParaRPr lang="pt-BR" altLang="ko-KR" dirty="0">
              <a:cs typeface="Arial" pitchFamily="34" charset="0"/>
            </a:endParaRPr>
          </a:p>
        </p:txBody>
      </p:sp>
    </p:spTree>
    <p:extLst>
      <p:ext uri="{BB962C8B-B14F-4D97-AF65-F5344CB8AC3E}">
        <p14:creationId xmlns:p14="http://schemas.microsoft.com/office/powerpoint/2010/main" val="22639170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a:extLst>
              <a:ext uri="{FF2B5EF4-FFF2-40B4-BE49-F238E27FC236}">
                <a16:creationId xmlns:a16="http://schemas.microsoft.com/office/drawing/2014/main" id="{6850DB1E-561D-4E18-97B8-199F4AFFDD1C}"/>
              </a:ext>
            </a:extLst>
          </p:cNvPr>
          <p:cNvSpPr txBox="1">
            <a:spLocks/>
          </p:cNvSpPr>
          <p:nvPr/>
        </p:nvSpPr>
        <p:spPr>
          <a:xfrm>
            <a:off x="0" y="0"/>
            <a:ext cx="2469953" cy="2486033"/>
          </a:xfrm>
          <a:custGeom>
            <a:avLst/>
            <a:gdLst>
              <a:gd name="connsiteX0" fmla="*/ 5691 w 2469953"/>
              <a:gd name="connsiteY0" fmla="*/ 143427 h 2486033"/>
              <a:gd name="connsiteX1" fmla="*/ 1176994 w 2469953"/>
              <a:gd name="connsiteY1" fmla="*/ 1314730 h 2486033"/>
              <a:gd name="connsiteX2" fmla="*/ 5691 w 2469953"/>
              <a:gd name="connsiteY2" fmla="*/ 2486033 h 2486033"/>
              <a:gd name="connsiteX3" fmla="*/ 0 w 2469953"/>
              <a:gd name="connsiteY3" fmla="*/ 2480342 h 2486033"/>
              <a:gd name="connsiteX4" fmla="*/ 0 w 2469953"/>
              <a:gd name="connsiteY4" fmla="*/ 149118 h 2486033"/>
              <a:gd name="connsiteX5" fmla="*/ 145293 w 2469953"/>
              <a:gd name="connsiteY5" fmla="*/ 0 h 2486033"/>
              <a:gd name="connsiteX6" fmla="*/ 2469953 w 2469953"/>
              <a:gd name="connsiteY6" fmla="*/ 0 h 2486033"/>
              <a:gd name="connsiteX7" fmla="*/ 1307623 w 2469953"/>
              <a:gd name="connsiteY7" fmla="*/ 1162330 h 2486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69953" h="2486033">
                <a:moveTo>
                  <a:pt x="5691" y="143427"/>
                </a:moveTo>
                <a:lnTo>
                  <a:pt x="1176994" y="1314730"/>
                </a:lnTo>
                <a:lnTo>
                  <a:pt x="5691" y="2486033"/>
                </a:lnTo>
                <a:lnTo>
                  <a:pt x="0" y="2480342"/>
                </a:lnTo>
                <a:lnTo>
                  <a:pt x="0" y="149118"/>
                </a:lnTo>
                <a:close/>
                <a:moveTo>
                  <a:pt x="145293" y="0"/>
                </a:moveTo>
                <a:lnTo>
                  <a:pt x="2469953" y="0"/>
                </a:lnTo>
                <a:lnTo>
                  <a:pt x="1307623" y="1162330"/>
                </a:lnTo>
                <a:close/>
              </a:path>
            </a:pathLst>
          </a:custGeom>
          <a:solidFill>
            <a:schemeClr val="accent1">
              <a:lumMod val="40000"/>
              <a:lumOff val="60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ko-KR" altLang="en-US" dirty="0"/>
          </a:p>
        </p:txBody>
      </p:sp>
      <p:sp>
        <p:nvSpPr>
          <p:cNvPr id="22" name="TextBox 21">
            <a:extLst>
              <a:ext uri="{FF2B5EF4-FFF2-40B4-BE49-F238E27FC236}">
                <a16:creationId xmlns:a16="http://schemas.microsoft.com/office/drawing/2014/main" id="{12C6CB43-C3D1-4D80-A988-362864D801F6}"/>
              </a:ext>
            </a:extLst>
          </p:cNvPr>
          <p:cNvSpPr txBox="1">
            <a:spLocks/>
          </p:cNvSpPr>
          <p:nvPr/>
        </p:nvSpPr>
        <p:spPr>
          <a:xfrm>
            <a:off x="1" y="2727240"/>
            <a:ext cx="1166065" cy="2332130"/>
          </a:xfrm>
          <a:custGeom>
            <a:avLst/>
            <a:gdLst>
              <a:gd name="connsiteX0" fmla="*/ 0 w 1166065"/>
              <a:gd name="connsiteY0" fmla="*/ 0 h 2332130"/>
              <a:gd name="connsiteX1" fmla="*/ 1166065 w 1166065"/>
              <a:gd name="connsiteY1" fmla="*/ 1166065 h 2332130"/>
              <a:gd name="connsiteX2" fmla="*/ 0 w 1166065"/>
              <a:gd name="connsiteY2" fmla="*/ 2332130 h 2332130"/>
            </a:gdLst>
            <a:ahLst/>
            <a:cxnLst>
              <a:cxn ang="0">
                <a:pos x="connsiteX0" y="connsiteY0"/>
              </a:cxn>
              <a:cxn ang="0">
                <a:pos x="connsiteX1" y="connsiteY1"/>
              </a:cxn>
              <a:cxn ang="0">
                <a:pos x="connsiteX2" y="connsiteY2"/>
              </a:cxn>
            </a:cxnLst>
            <a:rect l="l" t="t" r="r" b="b"/>
            <a:pathLst>
              <a:path w="1166065" h="2332130">
                <a:moveTo>
                  <a:pt x="0" y="0"/>
                </a:moveTo>
                <a:lnTo>
                  <a:pt x="1166065" y="1166065"/>
                </a:lnTo>
                <a:lnTo>
                  <a:pt x="0" y="2332130"/>
                </a:lnTo>
                <a:close/>
              </a:path>
            </a:pathLst>
          </a:custGeom>
          <a:solidFill>
            <a:schemeClr val="accent1">
              <a:lumMod val="40000"/>
              <a:lumOff val="60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ko-KR" altLang="en-US" dirty="0"/>
          </a:p>
        </p:txBody>
      </p:sp>
      <p:sp>
        <p:nvSpPr>
          <p:cNvPr id="27" name="TextBox 26">
            <a:extLst>
              <a:ext uri="{FF2B5EF4-FFF2-40B4-BE49-F238E27FC236}">
                <a16:creationId xmlns:a16="http://schemas.microsoft.com/office/drawing/2014/main" id="{9D878CAC-FD09-4167-88E2-4F463472EE9C}"/>
              </a:ext>
            </a:extLst>
          </p:cNvPr>
          <p:cNvSpPr txBox="1">
            <a:spLocks/>
          </p:cNvSpPr>
          <p:nvPr/>
        </p:nvSpPr>
        <p:spPr>
          <a:xfrm>
            <a:off x="0" y="5345732"/>
            <a:ext cx="1175590" cy="1512268"/>
          </a:xfrm>
          <a:custGeom>
            <a:avLst/>
            <a:gdLst>
              <a:gd name="connsiteX0" fmla="*/ 4287 w 1175590"/>
              <a:gd name="connsiteY0" fmla="*/ 0 h 1512268"/>
              <a:gd name="connsiteX1" fmla="*/ 1175590 w 1175590"/>
              <a:gd name="connsiteY1" fmla="*/ 1171303 h 1512268"/>
              <a:gd name="connsiteX2" fmla="*/ 834625 w 1175590"/>
              <a:gd name="connsiteY2" fmla="*/ 1512268 h 1512268"/>
              <a:gd name="connsiteX3" fmla="*/ 0 w 1175590"/>
              <a:gd name="connsiteY3" fmla="*/ 1512268 h 1512268"/>
              <a:gd name="connsiteX4" fmla="*/ 0 w 1175590"/>
              <a:gd name="connsiteY4" fmla="*/ 4287 h 1512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5590" h="1512268">
                <a:moveTo>
                  <a:pt x="4287" y="0"/>
                </a:moveTo>
                <a:lnTo>
                  <a:pt x="1175590" y="1171303"/>
                </a:lnTo>
                <a:lnTo>
                  <a:pt x="834625" y="1512268"/>
                </a:lnTo>
                <a:lnTo>
                  <a:pt x="0" y="1512268"/>
                </a:lnTo>
                <a:lnTo>
                  <a:pt x="0" y="4287"/>
                </a:lnTo>
                <a:close/>
              </a:path>
            </a:pathLst>
          </a:custGeom>
          <a:solidFill>
            <a:schemeClr val="accent1">
              <a:lumMod val="40000"/>
              <a:lumOff val="60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ko-KR" altLang="en-US" dirty="0"/>
          </a:p>
        </p:txBody>
      </p:sp>
      <p:sp>
        <p:nvSpPr>
          <p:cNvPr id="39" name="TextBox 38">
            <a:extLst>
              <a:ext uri="{FF2B5EF4-FFF2-40B4-BE49-F238E27FC236}">
                <a16:creationId xmlns:a16="http://schemas.microsoft.com/office/drawing/2014/main" id="{7D998ED4-A105-40ED-8D9A-07EBE0D04111}"/>
              </a:ext>
            </a:extLst>
          </p:cNvPr>
          <p:cNvSpPr txBox="1"/>
          <p:nvPr/>
        </p:nvSpPr>
        <p:spPr>
          <a:xfrm>
            <a:off x="1431727" y="1478868"/>
            <a:ext cx="9777351" cy="4185761"/>
          </a:xfrm>
          <a:prstGeom prst="rect">
            <a:avLst/>
          </a:prstGeom>
          <a:noFill/>
        </p:spPr>
        <p:txBody>
          <a:bodyPr wrap="square" rtlCol="0">
            <a:spAutoFit/>
          </a:bodyPr>
          <a:lstStyle/>
          <a:p>
            <a:endParaRPr lang="pt-BR" altLang="ko-KR" sz="1400" dirty="0">
              <a:cs typeface="Arial" pitchFamily="34" charset="0"/>
            </a:endParaRPr>
          </a:p>
          <a:p>
            <a:r>
              <a:rPr lang="pt-BR" altLang="ko-KR" sz="2800" dirty="0">
                <a:cs typeface="Arial" pitchFamily="34" charset="0"/>
              </a:rPr>
              <a:t>Gerenciar  a privacidade de dados internos em plataformas </a:t>
            </a:r>
            <a:r>
              <a:rPr lang="pt-BR" altLang="ko-KR" sz="2800" dirty="0" err="1">
                <a:cs typeface="Arial" pitchFamily="34" charset="0"/>
              </a:rPr>
              <a:t>blockchain</a:t>
            </a:r>
            <a:r>
              <a:rPr lang="pt-BR" altLang="ko-KR" sz="2800" dirty="0">
                <a:cs typeface="Arial" pitchFamily="34" charset="0"/>
              </a:rPr>
              <a:t> privadas, ou seja, quais participantes podem ver quais dados, não é uma tarefa trivial. </a:t>
            </a:r>
          </a:p>
          <a:p>
            <a:endParaRPr lang="pt-BR" altLang="ko-KR" sz="2800" dirty="0">
              <a:cs typeface="Arial" pitchFamily="34" charset="0"/>
            </a:endParaRPr>
          </a:p>
          <a:p>
            <a:r>
              <a:rPr lang="pt-BR" altLang="ko-KR" sz="2800" dirty="0">
                <a:cs typeface="Arial" pitchFamily="34" charset="0"/>
              </a:rPr>
              <a:t>As soluções existentes, têm suas limitações. </a:t>
            </a:r>
          </a:p>
          <a:p>
            <a:endParaRPr lang="pt-BR" altLang="ko-KR" sz="2800" dirty="0">
              <a:cs typeface="Arial" pitchFamily="34" charset="0"/>
            </a:endParaRPr>
          </a:p>
          <a:p>
            <a:r>
              <a:rPr lang="pt-BR" altLang="ko-KR" sz="2800" dirty="0">
                <a:cs typeface="Arial" pitchFamily="34" charset="0"/>
              </a:rPr>
              <a:t>Este artigo propõe uma abordagem alternativa baseada em criptografia assimétrica e mostra como isso pode aliviar muitas das deficiências atuais.</a:t>
            </a:r>
          </a:p>
        </p:txBody>
      </p:sp>
    </p:spTree>
    <p:extLst>
      <p:ext uri="{BB962C8B-B14F-4D97-AF65-F5344CB8AC3E}">
        <p14:creationId xmlns:p14="http://schemas.microsoft.com/office/powerpoint/2010/main" val="4986200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a:extLst>
              <a:ext uri="{FF2B5EF4-FFF2-40B4-BE49-F238E27FC236}">
                <a16:creationId xmlns:a16="http://schemas.microsoft.com/office/drawing/2014/main" id="{6850DB1E-561D-4E18-97B8-199F4AFFDD1C}"/>
              </a:ext>
            </a:extLst>
          </p:cNvPr>
          <p:cNvSpPr txBox="1">
            <a:spLocks/>
          </p:cNvSpPr>
          <p:nvPr/>
        </p:nvSpPr>
        <p:spPr>
          <a:xfrm>
            <a:off x="0" y="0"/>
            <a:ext cx="2469953" cy="2486033"/>
          </a:xfrm>
          <a:custGeom>
            <a:avLst/>
            <a:gdLst>
              <a:gd name="connsiteX0" fmla="*/ 5691 w 2469953"/>
              <a:gd name="connsiteY0" fmla="*/ 143427 h 2486033"/>
              <a:gd name="connsiteX1" fmla="*/ 1176994 w 2469953"/>
              <a:gd name="connsiteY1" fmla="*/ 1314730 h 2486033"/>
              <a:gd name="connsiteX2" fmla="*/ 5691 w 2469953"/>
              <a:gd name="connsiteY2" fmla="*/ 2486033 h 2486033"/>
              <a:gd name="connsiteX3" fmla="*/ 0 w 2469953"/>
              <a:gd name="connsiteY3" fmla="*/ 2480342 h 2486033"/>
              <a:gd name="connsiteX4" fmla="*/ 0 w 2469953"/>
              <a:gd name="connsiteY4" fmla="*/ 149118 h 2486033"/>
              <a:gd name="connsiteX5" fmla="*/ 145293 w 2469953"/>
              <a:gd name="connsiteY5" fmla="*/ 0 h 2486033"/>
              <a:gd name="connsiteX6" fmla="*/ 2469953 w 2469953"/>
              <a:gd name="connsiteY6" fmla="*/ 0 h 2486033"/>
              <a:gd name="connsiteX7" fmla="*/ 1307623 w 2469953"/>
              <a:gd name="connsiteY7" fmla="*/ 1162330 h 2486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69953" h="2486033">
                <a:moveTo>
                  <a:pt x="5691" y="143427"/>
                </a:moveTo>
                <a:lnTo>
                  <a:pt x="1176994" y="1314730"/>
                </a:lnTo>
                <a:lnTo>
                  <a:pt x="5691" y="2486033"/>
                </a:lnTo>
                <a:lnTo>
                  <a:pt x="0" y="2480342"/>
                </a:lnTo>
                <a:lnTo>
                  <a:pt x="0" y="149118"/>
                </a:lnTo>
                <a:close/>
                <a:moveTo>
                  <a:pt x="145293" y="0"/>
                </a:moveTo>
                <a:lnTo>
                  <a:pt x="2469953" y="0"/>
                </a:lnTo>
                <a:lnTo>
                  <a:pt x="1307623" y="1162330"/>
                </a:lnTo>
                <a:close/>
              </a:path>
            </a:pathLst>
          </a:custGeom>
          <a:solidFill>
            <a:schemeClr val="accent1">
              <a:lumMod val="40000"/>
              <a:lumOff val="60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ko-KR" altLang="en-US" dirty="0"/>
          </a:p>
        </p:txBody>
      </p:sp>
      <p:sp>
        <p:nvSpPr>
          <p:cNvPr id="22" name="TextBox 21">
            <a:extLst>
              <a:ext uri="{FF2B5EF4-FFF2-40B4-BE49-F238E27FC236}">
                <a16:creationId xmlns:a16="http://schemas.microsoft.com/office/drawing/2014/main" id="{12C6CB43-C3D1-4D80-A988-362864D801F6}"/>
              </a:ext>
            </a:extLst>
          </p:cNvPr>
          <p:cNvSpPr txBox="1">
            <a:spLocks/>
          </p:cNvSpPr>
          <p:nvPr/>
        </p:nvSpPr>
        <p:spPr>
          <a:xfrm>
            <a:off x="1" y="2727240"/>
            <a:ext cx="1166065" cy="2332130"/>
          </a:xfrm>
          <a:custGeom>
            <a:avLst/>
            <a:gdLst>
              <a:gd name="connsiteX0" fmla="*/ 0 w 1166065"/>
              <a:gd name="connsiteY0" fmla="*/ 0 h 2332130"/>
              <a:gd name="connsiteX1" fmla="*/ 1166065 w 1166065"/>
              <a:gd name="connsiteY1" fmla="*/ 1166065 h 2332130"/>
              <a:gd name="connsiteX2" fmla="*/ 0 w 1166065"/>
              <a:gd name="connsiteY2" fmla="*/ 2332130 h 2332130"/>
            </a:gdLst>
            <a:ahLst/>
            <a:cxnLst>
              <a:cxn ang="0">
                <a:pos x="connsiteX0" y="connsiteY0"/>
              </a:cxn>
              <a:cxn ang="0">
                <a:pos x="connsiteX1" y="connsiteY1"/>
              </a:cxn>
              <a:cxn ang="0">
                <a:pos x="connsiteX2" y="connsiteY2"/>
              </a:cxn>
            </a:cxnLst>
            <a:rect l="l" t="t" r="r" b="b"/>
            <a:pathLst>
              <a:path w="1166065" h="2332130">
                <a:moveTo>
                  <a:pt x="0" y="0"/>
                </a:moveTo>
                <a:lnTo>
                  <a:pt x="1166065" y="1166065"/>
                </a:lnTo>
                <a:lnTo>
                  <a:pt x="0" y="2332130"/>
                </a:lnTo>
                <a:close/>
              </a:path>
            </a:pathLst>
          </a:custGeom>
          <a:solidFill>
            <a:schemeClr val="accent1">
              <a:lumMod val="40000"/>
              <a:lumOff val="60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ko-KR" altLang="en-US" dirty="0"/>
          </a:p>
        </p:txBody>
      </p:sp>
      <p:sp>
        <p:nvSpPr>
          <p:cNvPr id="27" name="TextBox 26">
            <a:extLst>
              <a:ext uri="{FF2B5EF4-FFF2-40B4-BE49-F238E27FC236}">
                <a16:creationId xmlns:a16="http://schemas.microsoft.com/office/drawing/2014/main" id="{9D878CAC-FD09-4167-88E2-4F463472EE9C}"/>
              </a:ext>
            </a:extLst>
          </p:cNvPr>
          <p:cNvSpPr txBox="1">
            <a:spLocks/>
          </p:cNvSpPr>
          <p:nvPr/>
        </p:nvSpPr>
        <p:spPr>
          <a:xfrm>
            <a:off x="0" y="5345732"/>
            <a:ext cx="1175590" cy="1512268"/>
          </a:xfrm>
          <a:custGeom>
            <a:avLst/>
            <a:gdLst>
              <a:gd name="connsiteX0" fmla="*/ 4287 w 1175590"/>
              <a:gd name="connsiteY0" fmla="*/ 0 h 1512268"/>
              <a:gd name="connsiteX1" fmla="*/ 1175590 w 1175590"/>
              <a:gd name="connsiteY1" fmla="*/ 1171303 h 1512268"/>
              <a:gd name="connsiteX2" fmla="*/ 834625 w 1175590"/>
              <a:gd name="connsiteY2" fmla="*/ 1512268 h 1512268"/>
              <a:gd name="connsiteX3" fmla="*/ 0 w 1175590"/>
              <a:gd name="connsiteY3" fmla="*/ 1512268 h 1512268"/>
              <a:gd name="connsiteX4" fmla="*/ 0 w 1175590"/>
              <a:gd name="connsiteY4" fmla="*/ 4287 h 1512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5590" h="1512268">
                <a:moveTo>
                  <a:pt x="4287" y="0"/>
                </a:moveTo>
                <a:lnTo>
                  <a:pt x="1175590" y="1171303"/>
                </a:lnTo>
                <a:lnTo>
                  <a:pt x="834625" y="1512268"/>
                </a:lnTo>
                <a:lnTo>
                  <a:pt x="0" y="1512268"/>
                </a:lnTo>
                <a:lnTo>
                  <a:pt x="0" y="4287"/>
                </a:lnTo>
                <a:close/>
              </a:path>
            </a:pathLst>
          </a:custGeom>
          <a:solidFill>
            <a:schemeClr val="accent1">
              <a:lumMod val="40000"/>
              <a:lumOff val="60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ko-KR" altLang="en-US" dirty="0"/>
          </a:p>
        </p:txBody>
      </p:sp>
      <p:sp>
        <p:nvSpPr>
          <p:cNvPr id="40" name="Text Placeholder 10">
            <a:extLst>
              <a:ext uri="{FF2B5EF4-FFF2-40B4-BE49-F238E27FC236}">
                <a16:creationId xmlns:a16="http://schemas.microsoft.com/office/drawing/2014/main" id="{75699713-6AE0-4A17-A192-62B09894798A}"/>
              </a:ext>
            </a:extLst>
          </p:cNvPr>
          <p:cNvSpPr txBox="1">
            <a:spLocks/>
          </p:cNvSpPr>
          <p:nvPr/>
        </p:nvSpPr>
        <p:spPr>
          <a:xfrm>
            <a:off x="0" y="292981"/>
            <a:ext cx="12192000" cy="941670"/>
          </a:xfrm>
          <a:prstGeom prst="rect">
            <a:avLst/>
          </a:prstGeom>
          <a:noFill/>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lnSpc>
                <a:spcPct val="110000"/>
              </a:lnSpc>
              <a:buNone/>
            </a:pPr>
            <a:r>
              <a:rPr lang="pt-BR" altLang="ko-KR" sz="2400" b="1" dirty="0">
                <a:solidFill>
                  <a:schemeClr val="tx1">
                    <a:lumMod val="75000"/>
                    <a:lumOff val="25000"/>
                  </a:schemeClr>
                </a:solidFill>
                <a:latin typeface="+mj-lt"/>
                <a:cs typeface="Arial" pitchFamily="34" charset="0"/>
              </a:rPr>
              <a:t>Solução proposta - Privacidade usando criptografia de chave assimétrica</a:t>
            </a:r>
          </a:p>
        </p:txBody>
      </p:sp>
      <p:sp>
        <p:nvSpPr>
          <p:cNvPr id="39" name="TextBox 38">
            <a:extLst>
              <a:ext uri="{FF2B5EF4-FFF2-40B4-BE49-F238E27FC236}">
                <a16:creationId xmlns:a16="http://schemas.microsoft.com/office/drawing/2014/main" id="{7D998ED4-A105-40ED-8D9A-07EBE0D04111}"/>
              </a:ext>
            </a:extLst>
          </p:cNvPr>
          <p:cNvSpPr txBox="1"/>
          <p:nvPr/>
        </p:nvSpPr>
        <p:spPr>
          <a:xfrm>
            <a:off x="1379286" y="1402815"/>
            <a:ext cx="9777351" cy="369331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altLang="ko-KR" sz="1800" b="1" i="0" u="none" strike="noStrike" kern="1200" cap="none" spc="0" normalizeH="0" baseline="0" noProof="0" dirty="0">
                <a:ln>
                  <a:noFill/>
                </a:ln>
                <a:solidFill>
                  <a:prstClr val="black"/>
                </a:solidFill>
                <a:effectLst/>
                <a:uLnTx/>
                <a:uFillTx/>
                <a:latin typeface="Arial"/>
                <a:ea typeface="Arial Unicode MS"/>
                <a:cs typeface="Arial" pitchFamily="34" charset="0"/>
              </a:rPr>
              <a:t>Arquitetura</a:t>
            </a:r>
          </a:p>
          <a:p>
            <a:endParaRPr lang="pt-BR" altLang="ko-KR" dirty="0">
              <a:cs typeface="Arial" pitchFamily="34" charset="0"/>
            </a:endParaRPr>
          </a:p>
          <a:p>
            <a:r>
              <a:rPr lang="pt-BR" altLang="ko-KR" dirty="0">
                <a:cs typeface="Arial" pitchFamily="34" charset="0"/>
              </a:rPr>
              <a:t>Usamos as seguintes especificações de criptografia assimétrica em nossa abordagem:</a:t>
            </a:r>
          </a:p>
          <a:p>
            <a:r>
              <a:rPr lang="pt-BR" altLang="ko-KR" dirty="0">
                <a:cs typeface="Arial" pitchFamily="34" charset="0"/>
              </a:rPr>
              <a:t>– Algoritmo : RSA</a:t>
            </a:r>
          </a:p>
          <a:p>
            <a:r>
              <a:rPr lang="pt-BR" altLang="ko-KR" dirty="0">
                <a:cs typeface="Arial" pitchFamily="34" charset="0"/>
              </a:rPr>
              <a:t>– Modo de cifra: ECB (</a:t>
            </a:r>
            <a:r>
              <a:rPr lang="pt-BR" altLang="ko-KR" dirty="0" err="1">
                <a:cs typeface="Arial" pitchFamily="34" charset="0"/>
              </a:rPr>
              <a:t>Electronic</a:t>
            </a:r>
            <a:r>
              <a:rPr lang="pt-BR" altLang="ko-KR" dirty="0">
                <a:cs typeface="Arial" pitchFamily="34" charset="0"/>
              </a:rPr>
              <a:t> </a:t>
            </a:r>
            <a:r>
              <a:rPr lang="pt-BR" altLang="ko-KR" dirty="0" err="1">
                <a:cs typeface="Arial" pitchFamily="34" charset="0"/>
              </a:rPr>
              <a:t>Code</a:t>
            </a:r>
            <a:r>
              <a:rPr lang="pt-BR" altLang="ko-KR" dirty="0">
                <a:cs typeface="Arial" pitchFamily="34" charset="0"/>
              </a:rPr>
              <a:t> Book)</a:t>
            </a:r>
          </a:p>
          <a:p>
            <a:r>
              <a:rPr lang="pt-BR" altLang="ko-KR" dirty="0">
                <a:cs typeface="Arial" pitchFamily="34" charset="0"/>
              </a:rPr>
              <a:t>– Tamanho da chave: 256 bytes</a:t>
            </a:r>
          </a:p>
          <a:p>
            <a:r>
              <a:rPr lang="pt-BR" altLang="ko-KR" dirty="0">
                <a:cs typeface="Arial" pitchFamily="34" charset="0"/>
              </a:rPr>
              <a:t>– </a:t>
            </a:r>
            <a:r>
              <a:rPr lang="pt-BR" altLang="ko-KR" dirty="0" err="1">
                <a:cs typeface="Arial" pitchFamily="34" charset="0"/>
              </a:rPr>
              <a:t>Padding</a:t>
            </a:r>
            <a:r>
              <a:rPr lang="pt-BR" altLang="ko-KR" dirty="0">
                <a:cs typeface="Arial" pitchFamily="34" charset="0"/>
              </a:rPr>
              <a:t>: No </a:t>
            </a:r>
            <a:r>
              <a:rPr lang="pt-BR" altLang="ko-KR" dirty="0" err="1">
                <a:cs typeface="Arial" pitchFamily="34" charset="0"/>
              </a:rPr>
              <a:t>Padding</a:t>
            </a:r>
            <a:endParaRPr lang="pt-BR" altLang="ko-KR" dirty="0">
              <a:cs typeface="Arial" pitchFamily="34" charset="0"/>
            </a:endParaRPr>
          </a:p>
          <a:p>
            <a:endParaRPr lang="pt-BR" altLang="ko-KR" dirty="0">
              <a:cs typeface="Arial" pitchFamily="34" charset="0"/>
            </a:endParaRPr>
          </a:p>
          <a:p>
            <a:r>
              <a:rPr lang="pt-BR" altLang="ko-KR" dirty="0">
                <a:cs typeface="Arial" pitchFamily="34" charset="0"/>
              </a:rPr>
              <a:t>No modelo de entidade de estado, dois modelos de estado diferentes são usados. </a:t>
            </a:r>
          </a:p>
          <a:p>
            <a:endParaRPr lang="pt-BR" altLang="ko-KR" dirty="0">
              <a:cs typeface="Arial" pitchFamily="34" charset="0"/>
            </a:endParaRPr>
          </a:p>
          <a:p>
            <a:r>
              <a:rPr lang="pt-BR" altLang="ko-KR" dirty="0">
                <a:cs typeface="Arial" pitchFamily="34" charset="0"/>
              </a:rPr>
              <a:t>Um estado lida exclusivamente com as informações da chave criptográfica do usuário e o outro lida com os dados reais, conforme mostrado na Fig. 5 para nosso exemplo de caso de uso de EHR.</a:t>
            </a:r>
          </a:p>
        </p:txBody>
      </p:sp>
    </p:spTree>
    <p:extLst>
      <p:ext uri="{BB962C8B-B14F-4D97-AF65-F5344CB8AC3E}">
        <p14:creationId xmlns:p14="http://schemas.microsoft.com/office/powerpoint/2010/main" val="5191025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a:extLst>
              <a:ext uri="{FF2B5EF4-FFF2-40B4-BE49-F238E27FC236}">
                <a16:creationId xmlns:a16="http://schemas.microsoft.com/office/drawing/2014/main" id="{6850DB1E-561D-4E18-97B8-199F4AFFDD1C}"/>
              </a:ext>
            </a:extLst>
          </p:cNvPr>
          <p:cNvSpPr txBox="1">
            <a:spLocks/>
          </p:cNvSpPr>
          <p:nvPr/>
        </p:nvSpPr>
        <p:spPr>
          <a:xfrm>
            <a:off x="0" y="0"/>
            <a:ext cx="2469953" cy="2486033"/>
          </a:xfrm>
          <a:custGeom>
            <a:avLst/>
            <a:gdLst>
              <a:gd name="connsiteX0" fmla="*/ 5691 w 2469953"/>
              <a:gd name="connsiteY0" fmla="*/ 143427 h 2486033"/>
              <a:gd name="connsiteX1" fmla="*/ 1176994 w 2469953"/>
              <a:gd name="connsiteY1" fmla="*/ 1314730 h 2486033"/>
              <a:gd name="connsiteX2" fmla="*/ 5691 w 2469953"/>
              <a:gd name="connsiteY2" fmla="*/ 2486033 h 2486033"/>
              <a:gd name="connsiteX3" fmla="*/ 0 w 2469953"/>
              <a:gd name="connsiteY3" fmla="*/ 2480342 h 2486033"/>
              <a:gd name="connsiteX4" fmla="*/ 0 w 2469953"/>
              <a:gd name="connsiteY4" fmla="*/ 149118 h 2486033"/>
              <a:gd name="connsiteX5" fmla="*/ 145293 w 2469953"/>
              <a:gd name="connsiteY5" fmla="*/ 0 h 2486033"/>
              <a:gd name="connsiteX6" fmla="*/ 2469953 w 2469953"/>
              <a:gd name="connsiteY6" fmla="*/ 0 h 2486033"/>
              <a:gd name="connsiteX7" fmla="*/ 1307623 w 2469953"/>
              <a:gd name="connsiteY7" fmla="*/ 1162330 h 2486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69953" h="2486033">
                <a:moveTo>
                  <a:pt x="5691" y="143427"/>
                </a:moveTo>
                <a:lnTo>
                  <a:pt x="1176994" y="1314730"/>
                </a:lnTo>
                <a:lnTo>
                  <a:pt x="5691" y="2486033"/>
                </a:lnTo>
                <a:lnTo>
                  <a:pt x="0" y="2480342"/>
                </a:lnTo>
                <a:lnTo>
                  <a:pt x="0" y="149118"/>
                </a:lnTo>
                <a:close/>
                <a:moveTo>
                  <a:pt x="145293" y="0"/>
                </a:moveTo>
                <a:lnTo>
                  <a:pt x="2469953" y="0"/>
                </a:lnTo>
                <a:lnTo>
                  <a:pt x="1307623" y="1162330"/>
                </a:lnTo>
                <a:close/>
              </a:path>
            </a:pathLst>
          </a:custGeom>
          <a:solidFill>
            <a:schemeClr val="accent1">
              <a:lumMod val="40000"/>
              <a:lumOff val="60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ko-KR" altLang="en-US" dirty="0"/>
          </a:p>
        </p:txBody>
      </p:sp>
      <p:sp>
        <p:nvSpPr>
          <p:cNvPr id="22" name="TextBox 21">
            <a:extLst>
              <a:ext uri="{FF2B5EF4-FFF2-40B4-BE49-F238E27FC236}">
                <a16:creationId xmlns:a16="http://schemas.microsoft.com/office/drawing/2014/main" id="{12C6CB43-C3D1-4D80-A988-362864D801F6}"/>
              </a:ext>
            </a:extLst>
          </p:cNvPr>
          <p:cNvSpPr txBox="1">
            <a:spLocks/>
          </p:cNvSpPr>
          <p:nvPr/>
        </p:nvSpPr>
        <p:spPr>
          <a:xfrm>
            <a:off x="1" y="2727240"/>
            <a:ext cx="1166065" cy="2332130"/>
          </a:xfrm>
          <a:custGeom>
            <a:avLst/>
            <a:gdLst>
              <a:gd name="connsiteX0" fmla="*/ 0 w 1166065"/>
              <a:gd name="connsiteY0" fmla="*/ 0 h 2332130"/>
              <a:gd name="connsiteX1" fmla="*/ 1166065 w 1166065"/>
              <a:gd name="connsiteY1" fmla="*/ 1166065 h 2332130"/>
              <a:gd name="connsiteX2" fmla="*/ 0 w 1166065"/>
              <a:gd name="connsiteY2" fmla="*/ 2332130 h 2332130"/>
            </a:gdLst>
            <a:ahLst/>
            <a:cxnLst>
              <a:cxn ang="0">
                <a:pos x="connsiteX0" y="connsiteY0"/>
              </a:cxn>
              <a:cxn ang="0">
                <a:pos x="connsiteX1" y="connsiteY1"/>
              </a:cxn>
              <a:cxn ang="0">
                <a:pos x="connsiteX2" y="connsiteY2"/>
              </a:cxn>
            </a:cxnLst>
            <a:rect l="l" t="t" r="r" b="b"/>
            <a:pathLst>
              <a:path w="1166065" h="2332130">
                <a:moveTo>
                  <a:pt x="0" y="0"/>
                </a:moveTo>
                <a:lnTo>
                  <a:pt x="1166065" y="1166065"/>
                </a:lnTo>
                <a:lnTo>
                  <a:pt x="0" y="2332130"/>
                </a:lnTo>
                <a:close/>
              </a:path>
            </a:pathLst>
          </a:custGeom>
          <a:solidFill>
            <a:schemeClr val="accent1">
              <a:lumMod val="40000"/>
              <a:lumOff val="60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ko-KR" altLang="en-US" dirty="0"/>
          </a:p>
        </p:txBody>
      </p:sp>
      <p:sp>
        <p:nvSpPr>
          <p:cNvPr id="27" name="TextBox 26">
            <a:extLst>
              <a:ext uri="{FF2B5EF4-FFF2-40B4-BE49-F238E27FC236}">
                <a16:creationId xmlns:a16="http://schemas.microsoft.com/office/drawing/2014/main" id="{9D878CAC-FD09-4167-88E2-4F463472EE9C}"/>
              </a:ext>
            </a:extLst>
          </p:cNvPr>
          <p:cNvSpPr txBox="1">
            <a:spLocks/>
          </p:cNvSpPr>
          <p:nvPr/>
        </p:nvSpPr>
        <p:spPr>
          <a:xfrm>
            <a:off x="0" y="5345732"/>
            <a:ext cx="1175590" cy="1512268"/>
          </a:xfrm>
          <a:custGeom>
            <a:avLst/>
            <a:gdLst>
              <a:gd name="connsiteX0" fmla="*/ 4287 w 1175590"/>
              <a:gd name="connsiteY0" fmla="*/ 0 h 1512268"/>
              <a:gd name="connsiteX1" fmla="*/ 1175590 w 1175590"/>
              <a:gd name="connsiteY1" fmla="*/ 1171303 h 1512268"/>
              <a:gd name="connsiteX2" fmla="*/ 834625 w 1175590"/>
              <a:gd name="connsiteY2" fmla="*/ 1512268 h 1512268"/>
              <a:gd name="connsiteX3" fmla="*/ 0 w 1175590"/>
              <a:gd name="connsiteY3" fmla="*/ 1512268 h 1512268"/>
              <a:gd name="connsiteX4" fmla="*/ 0 w 1175590"/>
              <a:gd name="connsiteY4" fmla="*/ 4287 h 1512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5590" h="1512268">
                <a:moveTo>
                  <a:pt x="4287" y="0"/>
                </a:moveTo>
                <a:lnTo>
                  <a:pt x="1175590" y="1171303"/>
                </a:lnTo>
                <a:lnTo>
                  <a:pt x="834625" y="1512268"/>
                </a:lnTo>
                <a:lnTo>
                  <a:pt x="0" y="1512268"/>
                </a:lnTo>
                <a:lnTo>
                  <a:pt x="0" y="4287"/>
                </a:lnTo>
                <a:close/>
              </a:path>
            </a:pathLst>
          </a:custGeom>
          <a:solidFill>
            <a:schemeClr val="accent1">
              <a:lumMod val="40000"/>
              <a:lumOff val="60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ko-KR" altLang="en-US" dirty="0"/>
          </a:p>
        </p:txBody>
      </p:sp>
      <p:sp>
        <p:nvSpPr>
          <p:cNvPr id="40" name="Text Placeholder 10">
            <a:extLst>
              <a:ext uri="{FF2B5EF4-FFF2-40B4-BE49-F238E27FC236}">
                <a16:creationId xmlns:a16="http://schemas.microsoft.com/office/drawing/2014/main" id="{75699713-6AE0-4A17-A192-62B09894798A}"/>
              </a:ext>
            </a:extLst>
          </p:cNvPr>
          <p:cNvSpPr txBox="1">
            <a:spLocks/>
          </p:cNvSpPr>
          <p:nvPr/>
        </p:nvSpPr>
        <p:spPr>
          <a:xfrm>
            <a:off x="0" y="292981"/>
            <a:ext cx="12192000" cy="941670"/>
          </a:xfrm>
          <a:prstGeom prst="rect">
            <a:avLst/>
          </a:prstGeom>
          <a:noFill/>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lnSpc>
                <a:spcPct val="110000"/>
              </a:lnSpc>
              <a:buNone/>
            </a:pPr>
            <a:r>
              <a:rPr lang="pt-BR" altLang="ko-KR" sz="2400" b="1" dirty="0">
                <a:solidFill>
                  <a:schemeClr val="tx1">
                    <a:lumMod val="75000"/>
                    <a:lumOff val="25000"/>
                  </a:schemeClr>
                </a:solidFill>
                <a:latin typeface="+mj-lt"/>
                <a:cs typeface="Arial" pitchFamily="34" charset="0"/>
              </a:rPr>
              <a:t>Solução proposta - Privacidade usando criptografia de chave assimétrica</a:t>
            </a:r>
          </a:p>
        </p:txBody>
      </p:sp>
      <p:pic>
        <p:nvPicPr>
          <p:cNvPr id="3" name="Imagem 2">
            <a:extLst>
              <a:ext uri="{FF2B5EF4-FFF2-40B4-BE49-F238E27FC236}">
                <a16:creationId xmlns:a16="http://schemas.microsoft.com/office/drawing/2014/main" id="{84197755-51B6-B8B0-EA96-F3664D93E075}"/>
              </a:ext>
            </a:extLst>
          </p:cNvPr>
          <p:cNvPicPr>
            <a:picLocks noChangeAspect="1"/>
          </p:cNvPicPr>
          <p:nvPr/>
        </p:nvPicPr>
        <p:blipFill>
          <a:blip r:embed="rId2"/>
          <a:stretch>
            <a:fillRect/>
          </a:stretch>
        </p:blipFill>
        <p:spPr>
          <a:xfrm>
            <a:off x="2326693" y="1537850"/>
            <a:ext cx="7721476" cy="4491996"/>
          </a:xfrm>
          <a:prstGeom prst="rect">
            <a:avLst/>
          </a:prstGeom>
        </p:spPr>
      </p:pic>
    </p:spTree>
    <p:extLst>
      <p:ext uri="{BB962C8B-B14F-4D97-AF65-F5344CB8AC3E}">
        <p14:creationId xmlns:p14="http://schemas.microsoft.com/office/powerpoint/2010/main" val="35687685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a:extLst>
              <a:ext uri="{FF2B5EF4-FFF2-40B4-BE49-F238E27FC236}">
                <a16:creationId xmlns:a16="http://schemas.microsoft.com/office/drawing/2014/main" id="{6850DB1E-561D-4E18-97B8-199F4AFFDD1C}"/>
              </a:ext>
            </a:extLst>
          </p:cNvPr>
          <p:cNvSpPr txBox="1">
            <a:spLocks/>
          </p:cNvSpPr>
          <p:nvPr/>
        </p:nvSpPr>
        <p:spPr>
          <a:xfrm>
            <a:off x="0" y="0"/>
            <a:ext cx="2469953" cy="2486033"/>
          </a:xfrm>
          <a:custGeom>
            <a:avLst/>
            <a:gdLst>
              <a:gd name="connsiteX0" fmla="*/ 5691 w 2469953"/>
              <a:gd name="connsiteY0" fmla="*/ 143427 h 2486033"/>
              <a:gd name="connsiteX1" fmla="*/ 1176994 w 2469953"/>
              <a:gd name="connsiteY1" fmla="*/ 1314730 h 2486033"/>
              <a:gd name="connsiteX2" fmla="*/ 5691 w 2469953"/>
              <a:gd name="connsiteY2" fmla="*/ 2486033 h 2486033"/>
              <a:gd name="connsiteX3" fmla="*/ 0 w 2469953"/>
              <a:gd name="connsiteY3" fmla="*/ 2480342 h 2486033"/>
              <a:gd name="connsiteX4" fmla="*/ 0 w 2469953"/>
              <a:gd name="connsiteY4" fmla="*/ 149118 h 2486033"/>
              <a:gd name="connsiteX5" fmla="*/ 145293 w 2469953"/>
              <a:gd name="connsiteY5" fmla="*/ 0 h 2486033"/>
              <a:gd name="connsiteX6" fmla="*/ 2469953 w 2469953"/>
              <a:gd name="connsiteY6" fmla="*/ 0 h 2486033"/>
              <a:gd name="connsiteX7" fmla="*/ 1307623 w 2469953"/>
              <a:gd name="connsiteY7" fmla="*/ 1162330 h 2486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69953" h="2486033">
                <a:moveTo>
                  <a:pt x="5691" y="143427"/>
                </a:moveTo>
                <a:lnTo>
                  <a:pt x="1176994" y="1314730"/>
                </a:lnTo>
                <a:lnTo>
                  <a:pt x="5691" y="2486033"/>
                </a:lnTo>
                <a:lnTo>
                  <a:pt x="0" y="2480342"/>
                </a:lnTo>
                <a:lnTo>
                  <a:pt x="0" y="149118"/>
                </a:lnTo>
                <a:close/>
                <a:moveTo>
                  <a:pt x="145293" y="0"/>
                </a:moveTo>
                <a:lnTo>
                  <a:pt x="2469953" y="0"/>
                </a:lnTo>
                <a:lnTo>
                  <a:pt x="1307623" y="1162330"/>
                </a:lnTo>
                <a:close/>
              </a:path>
            </a:pathLst>
          </a:custGeom>
          <a:solidFill>
            <a:schemeClr val="accent1">
              <a:lumMod val="40000"/>
              <a:lumOff val="60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ko-KR" altLang="en-US" dirty="0"/>
          </a:p>
        </p:txBody>
      </p:sp>
      <p:sp>
        <p:nvSpPr>
          <p:cNvPr id="22" name="TextBox 21">
            <a:extLst>
              <a:ext uri="{FF2B5EF4-FFF2-40B4-BE49-F238E27FC236}">
                <a16:creationId xmlns:a16="http://schemas.microsoft.com/office/drawing/2014/main" id="{12C6CB43-C3D1-4D80-A988-362864D801F6}"/>
              </a:ext>
            </a:extLst>
          </p:cNvPr>
          <p:cNvSpPr txBox="1">
            <a:spLocks/>
          </p:cNvSpPr>
          <p:nvPr/>
        </p:nvSpPr>
        <p:spPr>
          <a:xfrm>
            <a:off x="1" y="2727240"/>
            <a:ext cx="1166065" cy="2332130"/>
          </a:xfrm>
          <a:custGeom>
            <a:avLst/>
            <a:gdLst>
              <a:gd name="connsiteX0" fmla="*/ 0 w 1166065"/>
              <a:gd name="connsiteY0" fmla="*/ 0 h 2332130"/>
              <a:gd name="connsiteX1" fmla="*/ 1166065 w 1166065"/>
              <a:gd name="connsiteY1" fmla="*/ 1166065 h 2332130"/>
              <a:gd name="connsiteX2" fmla="*/ 0 w 1166065"/>
              <a:gd name="connsiteY2" fmla="*/ 2332130 h 2332130"/>
            </a:gdLst>
            <a:ahLst/>
            <a:cxnLst>
              <a:cxn ang="0">
                <a:pos x="connsiteX0" y="connsiteY0"/>
              </a:cxn>
              <a:cxn ang="0">
                <a:pos x="connsiteX1" y="connsiteY1"/>
              </a:cxn>
              <a:cxn ang="0">
                <a:pos x="connsiteX2" y="connsiteY2"/>
              </a:cxn>
            </a:cxnLst>
            <a:rect l="l" t="t" r="r" b="b"/>
            <a:pathLst>
              <a:path w="1166065" h="2332130">
                <a:moveTo>
                  <a:pt x="0" y="0"/>
                </a:moveTo>
                <a:lnTo>
                  <a:pt x="1166065" y="1166065"/>
                </a:lnTo>
                <a:lnTo>
                  <a:pt x="0" y="2332130"/>
                </a:lnTo>
                <a:close/>
              </a:path>
            </a:pathLst>
          </a:custGeom>
          <a:solidFill>
            <a:schemeClr val="accent1">
              <a:lumMod val="40000"/>
              <a:lumOff val="60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ko-KR" altLang="en-US" dirty="0"/>
          </a:p>
        </p:txBody>
      </p:sp>
      <p:sp>
        <p:nvSpPr>
          <p:cNvPr id="27" name="TextBox 26">
            <a:extLst>
              <a:ext uri="{FF2B5EF4-FFF2-40B4-BE49-F238E27FC236}">
                <a16:creationId xmlns:a16="http://schemas.microsoft.com/office/drawing/2014/main" id="{9D878CAC-FD09-4167-88E2-4F463472EE9C}"/>
              </a:ext>
            </a:extLst>
          </p:cNvPr>
          <p:cNvSpPr txBox="1">
            <a:spLocks/>
          </p:cNvSpPr>
          <p:nvPr/>
        </p:nvSpPr>
        <p:spPr>
          <a:xfrm>
            <a:off x="0" y="5345732"/>
            <a:ext cx="1175590" cy="1512268"/>
          </a:xfrm>
          <a:custGeom>
            <a:avLst/>
            <a:gdLst>
              <a:gd name="connsiteX0" fmla="*/ 4287 w 1175590"/>
              <a:gd name="connsiteY0" fmla="*/ 0 h 1512268"/>
              <a:gd name="connsiteX1" fmla="*/ 1175590 w 1175590"/>
              <a:gd name="connsiteY1" fmla="*/ 1171303 h 1512268"/>
              <a:gd name="connsiteX2" fmla="*/ 834625 w 1175590"/>
              <a:gd name="connsiteY2" fmla="*/ 1512268 h 1512268"/>
              <a:gd name="connsiteX3" fmla="*/ 0 w 1175590"/>
              <a:gd name="connsiteY3" fmla="*/ 1512268 h 1512268"/>
              <a:gd name="connsiteX4" fmla="*/ 0 w 1175590"/>
              <a:gd name="connsiteY4" fmla="*/ 4287 h 1512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5590" h="1512268">
                <a:moveTo>
                  <a:pt x="4287" y="0"/>
                </a:moveTo>
                <a:lnTo>
                  <a:pt x="1175590" y="1171303"/>
                </a:lnTo>
                <a:lnTo>
                  <a:pt x="834625" y="1512268"/>
                </a:lnTo>
                <a:lnTo>
                  <a:pt x="0" y="1512268"/>
                </a:lnTo>
                <a:lnTo>
                  <a:pt x="0" y="4287"/>
                </a:lnTo>
                <a:close/>
              </a:path>
            </a:pathLst>
          </a:custGeom>
          <a:solidFill>
            <a:schemeClr val="accent1">
              <a:lumMod val="40000"/>
              <a:lumOff val="60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ko-KR" altLang="en-US" dirty="0"/>
          </a:p>
        </p:txBody>
      </p:sp>
      <p:sp>
        <p:nvSpPr>
          <p:cNvPr id="40" name="Text Placeholder 10">
            <a:extLst>
              <a:ext uri="{FF2B5EF4-FFF2-40B4-BE49-F238E27FC236}">
                <a16:creationId xmlns:a16="http://schemas.microsoft.com/office/drawing/2014/main" id="{75699713-6AE0-4A17-A192-62B09894798A}"/>
              </a:ext>
            </a:extLst>
          </p:cNvPr>
          <p:cNvSpPr txBox="1">
            <a:spLocks/>
          </p:cNvSpPr>
          <p:nvPr/>
        </p:nvSpPr>
        <p:spPr>
          <a:xfrm>
            <a:off x="0" y="292981"/>
            <a:ext cx="12192000" cy="941670"/>
          </a:xfrm>
          <a:prstGeom prst="rect">
            <a:avLst/>
          </a:prstGeom>
          <a:noFill/>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lnSpc>
                <a:spcPct val="110000"/>
              </a:lnSpc>
              <a:buNone/>
            </a:pPr>
            <a:r>
              <a:rPr lang="pt-BR" altLang="ko-KR" sz="2400" b="1" dirty="0">
                <a:solidFill>
                  <a:schemeClr val="tx1">
                    <a:lumMod val="75000"/>
                    <a:lumOff val="25000"/>
                  </a:schemeClr>
                </a:solidFill>
                <a:latin typeface="+mj-lt"/>
                <a:cs typeface="Arial" pitchFamily="34" charset="0"/>
              </a:rPr>
              <a:t>Solução proposta - Privacidade usando criptografia de chave assimétrica</a:t>
            </a:r>
          </a:p>
        </p:txBody>
      </p:sp>
      <p:sp>
        <p:nvSpPr>
          <p:cNvPr id="39" name="TextBox 38">
            <a:extLst>
              <a:ext uri="{FF2B5EF4-FFF2-40B4-BE49-F238E27FC236}">
                <a16:creationId xmlns:a16="http://schemas.microsoft.com/office/drawing/2014/main" id="{7D998ED4-A105-40ED-8D9A-07EBE0D04111}"/>
              </a:ext>
            </a:extLst>
          </p:cNvPr>
          <p:cNvSpPr txBox="1"/>
          <p:nvPr/>
        </p:nvSpPr>
        <p:spPr>
          <a:xfrm>
            <a:off x="1379286" y="1402815"/>
            <a:ext cx="9777351" cy="175432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altLang="ko-KR" sz="1800" b="1" i="0" u="none" strike="noStrike" kern="1200" cap="none" spc="0" normalizeH="0" baseline="0" noProof="0" dirty="0">
                <a:ln>
                  <a:noFill/>
                </a:ln>
                <a:solidFill>
                  <a:prstClr val="black"/>
                </a:solidFill>
                <a:effectLst/>
                <a:uLnTx/>
                <a:uFillTx/>
                <a:latin typeface="Arial"/>
                <a:ea typeface="Arial Unicode MS"/>
                <a:cs typeface="Arial" pitchFamily="34" charset="0"/>
              </a:rPr>
              <a:t>Fluxo de trabalho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altLang="ko-KR" dirty="0">
              <a:cs typeface="Arial" pitchFamily="34" charset="0"/>
            </a:endParaRPr>
          </a:p>
          <a:p>
            <a:pPr marL="0" marR="0">
              <a:spcBef>
                <a:spcPts val="0"/>
              </a:spcBef>
              <a:spcAft>
                <a:spcPts val="0"/>
              </a:spcAft>
            </a:pPr>
            <a:r>
              <a:rPr lang="pt-BR" sz="1800" b="1" dirty="0">
                <a:effectLst/>
                <a:latin typeface="Calibri" panose="020F0502020204030204" pitchFamily="34" charset="0"/>
              </a:rPr>
              <a:t>Inscrição de usuário. </a:t>
            </a:r>
            <a:endParaRPr lang="pt-BR" sz="1800" dirty="0">
              <a:effectLst/>
              <a:latin typeface="Calibri" panose="020F0502020204030204" pitchFamily="34" charset="0"/>
            </a:endParaRPr>
          </a:p>
          <a:p>
            <a:pPr marL="0" marR="0">
              <a:spcBef>
                <a:spcPts val="0"/>
              </a:spcBef>
              <a:spcAft>
                <a:spcPts val="0"/>
              </a:spcAft>
            </a:pPr>
            <a:r>
              <a:rPr lang="pt-BR" sz="1800" dirty="0">
                <a:effectLst/>
                <a:latin typeface="Calibri" panose="020F0502020204030204" pitchFamily="34" charset="0"/>
              </a:rPr>
              <a:t> </a:t>
            </a:r>
          </a:p>
          <a:p>
            <a:pPr marL="0" marR="0">
              <a:spcBef>
                <a:spcPts val="0"/>
              </a:spcBef>
              <a:spcAft>
                <a:spcPts val="0"/>
              </a:spcAft>
            </a:pPr>
            <a:r>
              <a:rPr lang="pt-BR" sz="1800" dirty="0">
                <a:effectLst/>
                <a:latin typeface="Calibri" panose="020F0502020204030204" pitchFamily="34" charset="0"/>
              </a:rPr>
              <a:t>Cada usuário participante na rede invoca esse fluxo de trabalho uma vez para recuperar seu par de chaves assimétricas, conforme ilustrado na Fig. 6.</a:t>
            </a:r>
          </a:p>
        </p:txBody>
      </p:sp>
      <p:pic>
        <p:nvPicPr>
          <p:cNvPr id="3" name="Imagem 2">
            <a:extLst>
              <a:ext uri="{FF2B5EF4-FFF2-40B4-BE49-F238E27FC236}">
                <a16:creationId xmlns:a16="http://schemas.microsoft.com/office/drawing/2014/main" id="{60211AC1-3C9E-C8FF-C563-FDE7A321D4CC}"/>
              </a:ext>
            </a:extLst>
          </p:cNvPr>
          <p:cNvPicPr>
            <a:picLocks noChangeAspect="1"/>
          </p:cNvPicPr>
          <p:nvPr/>
        </p:nvPicPr>
        <p:blipFill>
          <a:blip r:embed="rId2"/>
          <a:stretch>
            <a:fillRect/>
          </a:stretch>
        </p:blipFill>
        <p:spPr>
          <a:xfrm>
            <a:off x="2422442" y="3325305"/>
            <a:ext cx="6656924" cy="2664804"/>
          </a:xfrm>
          <a:prstGeom prst="rect">
            <a:avLst/>
          </a:prstGeom>
        </p:spPr>
      </p:pic>
    </p:spTree>
    <p:extLst>
      <p:ext uri="{BB962C8B-B14F-4D97-AF65-F5344CB8AC3E}">
        <p14:creationId xmlns:p14="http://schemas.microsoft.com/office/powerpoint/2010/main" val="36147001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a:extLst>
              <a:ext uri="{FF2B5EF4-FFF2-40B4-BE49-F238E27FC236}">
                <a16:creationId xmlns:a16="http://schemas.microsoft.com/office/drawing/2014/main" id="{6850DB1E-561D-4E18-97B8-199F4AFFDD1C}"/>
              </a:ext>
            </a:extLst>
          </p:cNvPr>
          <p:cNvSpPr txBox="1">
            <a:spLocks/>
          </p:cNvSpPr>
          <p:nvPr/>
        </p:nvSpPr>
        <p:spPr>
          <a:xfrm>
            <a:off x="0" y="0"/>
            <a:ext cx="2469953" cy="2486033"/>
          </a:xfrm>
          <a:custGeom>
            <a:avLst/>
            <a:gdLst>
              <a:gd name="connsiteX0" fmla="*/ 5691 w 2469953"/>
              <a:gd name="connsiteY0" fmla="*/ 143427 h 2486033"/>
              <a:gd name="connsiteX1" fmla="*/ 1176994 w 2469953"/>
              <a:gd name="connsiteY1" fmla="*/ 1314730 h 2486033"/>
              <a:gd name="connsiteX2" fmla="*/ 5691 w 2469953"/>
              <a:gd name="connsiteY2" fmla="*/ 2486033 h 2486033"/>
              <a:gd name="connsiteX3" fmla="*/ 0 w 2469953"/>
              <a:gd name="connsiteY3" fmla="*/ 2480342 h 2486033"/>
              <a:gd name="connsiteX4" fmla="*/ 0 w 2469953"/>
              <a:gd name="connsiteY4" fmla="*/ 149118 h 2486033"/>
              <a:gd name="connsiteX5" fmla="*/ 145293 w 2469953"/>
              <a:gd name="connsiteY5" fmla="*/ 0 h 2486033"/>
              <a:gd name="connsiteX6" fmla="*/ 2469953 w 2469953"/>
              <a:gd name="connsiteY6" fmla="*/ 0 h 2486033"/>
              <a:gd name="connsiteX7" fmla="*/ 1307623 w 2469953"/>
              <a:gd name="connsiteY7" fmla="*/ 1162330 h 2486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69953" h="2486033">
                <a:moveTo>
                  <a:pt x="5691" y="143427"/>
                </a:moveTo>
                <a:lnTo>
                  <a:pt x="1176994" y="1314730"/>
                </a:lnTo>
                <a:lnTo>
                  <a:pt x="5691" y="2486033"/>
                </a:lnTo>
                <a:lnTo>
                  <a:pt x="0" y="2480342"/>
                </a:lnTo>
                <a:lnTo>
                  <a:pt x="0" y="149118"/>
                </a:lnTo>
                <a:close/>
                <a:moveTo>
                  <a:pt x="145293" y="0"/>
                </a:moveTo>
                <a:lnTo>
                  <a:pt x="2469953" y="0"/>
                </a:lnTo>
                <a:lnTo>
                  <a:pt x="1307623" y="1162330"/>
                </a:lnTo>
                <a:close/>
              </a:path>
            </a:pathLst>
          </a:custGeom>
          <a:solidFill>
            <a:schemeClr val="accent1">
              <a:lumMod val="40000"/>
              <a:lumOff val="60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ko-KR" altLang="en-US" dirty="0"/>
          </a:p>
        </p:txBody>
      </p:sp>
      <p:sp>
        <p:nvSpPr>
          <p:cNvPr id="22" name="TextBox 21">
            <a:extLst>
              <a:ext uri="{FF2B5EF4-FFF2-40B4-BE49-F238E27FC236}">
                <a16:creationId xmlns:a16="http://schemas.microsoft.com/office/drawing/2014/main" id="{12C6CB43-C3D1-4D80-A988-362864D801F6}"/>
              </a:ext>
            </a:extLst>
          </p:cNvPr>
          <p:cNvSpPr txBox="1">
            <a:spLocks/>
          </p:cNvSpPr>
          <p:nvPr/>
        </p:nvSpPr>
        <p:spPr>
          <a:xfrm>
            <a:off x="1" y="2727240"/>
            <a:ext cx="1166065" cy="2332130"/>
          </a:xfrm>
          <a:custGeom>
            <a:avLst/>
            <a:gdLst>
              <a:gd name="connsiteX0" fmla="*/ 0 w 1166065"/>
              <a:gd name="connsiteY0" fmla="*/ 0 h 2332130"/>
              <a:gd name="connsiteX1" fmla="*/ 1166065 w 1166065"/>
              <a:gd name="connsiteY1" fmla="*/ 1166065 h 2332130"/>
              <a:gd name="connsiteX2" fmla="*/ 0 w 1166065"/>
              <a:gd name="connsiteY2" fmla="*/ 2332130 h 2332130"/>
            </a:gdLst>
            <a:ahLst/>
            <a:cxnLst>
              <a:cxn ang="0">
                <a:pos x="connsiteX0" y="connsiteY0"/>
              </a:cxn>
              <a:cxn ang="0">
                <a:pos x="connsiteX1" y="connsiteY1"/>
              </a:cxn>
              <a:cxn ang="0">
                <a:pos x="connsiteX2" y="connsiteY2"/>
              </a:cxn>
            </a:cxnLst>
            <a:rect l="l" t="t" r="r" b="b"/>
            <a:pathLst>
              <a:path w="1166065" h="2332130">
                <a:moveTo>
                  <a:pt x="0" y="0"/>
                </a:moveTo>
                <a:lnTo>
                  <a:pt x="1166065" y="1166065"/>
                </a:lnTo>
                <a:lnTo>
                  <a:pt x="0" y="2332130"/>
                </a:lnTo>
                <a:close/>
              </a:path>
            </a:pathLst>
          </a:custGeom>
          <a:solidFill>
            <a:schemeClr val="accent1">
              <a:lumMod val="40000"/>
              <a:lumOff val="60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ko-KR" altLang="en-US" dirty="0"/>
          </a:p>
        </p:txBody>
      </p:sp>
      <p:sp>
        <p:nvSpPr>
          <p:cNvPr id="27" name="TextBox 26">
            <a:extLst>
              <a:ext uri="{FF2B5EF4-FFF2-40B4-BE49-F238E27FC236}">
                <a16:creationId xmlns:a16="http://schemas.microsoft.com/office/drawing/2014/main" id="{9D878CAC-FD09-4167-88E2-4F463472EE9C}"/>
              </a:ext>
            </a:extLst>
          </p:cNvPr>
          <p:cNvSpPr txBox="1">
            <a:spLocks/>
          </p:cNvSpPr>
          <p:nvPr/>
        </p:nvSpPr>
        <p:spPr>
          <a:xfrm>
            <a:off x="0" y="5345732"/>
            <a:ext cx="1175590" cy="1512268"/>
          </a:xfrm>
          <a:custGeom>
            <a:avLst/>
            <a:gdLst>
              <a:gd name="connsiteX0" fmla="*/ 4287 w 1175590"/>
              <a:gd name="connsiteY0" fmla="*/ 0 h 1512268"/>
              <a:gd name="connsiteX1" fmla="*/ 1175590 w 1175590"/>
              <a:gd name="connsiteY1" fmla="*/ 1171303 h 1512268"/>
              <a:gd name="connsiteX2" fmla="*/ 834625 w 1175590"/>
              <a:gd name="connsiteY2" fmla="*/ 1512268 h 1512268"/>
              <a:gd name="connsiteX3" fmla="*/ 0 w 1175590"/>
              <a:gd name="connsiteY3" fmla="*/ 1512268 h 1512268"/>
              <a:gd name="connsiteX4" fmla="*/ 0 w 1175590"/>
              <a:gd name="connsiteY4" fmla="*/ 4287 h 1512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5590" h="1512268">
                <a:moveTo>
                  <a:pt x="4287" y="0"/>
                </a:moveTo>
                <a:lnTo>
                  <a:pt x="1175590" y="1171303"/>
                </a:lnTo>
                <a:lnTo>
                  <a:pt x="834625" y="1512268"/>
                </a:lnTo>
                <a:lnTo>
                  <a:pt x="0" y="1512268"/>
                </a:lnTo>
                <a:lnTo>
                  <a:pt x="0" y="4287"/>
                </a:lnTo>
                <a:close/>
              </a:path>
            </a:pathLst>
          </a:custGeom>
          <a:solidFill>
            <a:schemeClr val="accent1">
              <a:lumMod val="40000"/>
              <a:lumOff val="60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ko-KR" altLang="en-US" dirty="0"/>
          </a:p>
        </p:txBody>
      </p:sp>
      <p:sp>
        <p:nvSpPr>
          <p:cNvPr id="40" name="Text Placeholder 10">
            <a:extLst>
              <a:ext uri="{FF2B5EF4-FFF2-40B4-BE49-F238E27FC236}">
                <a16:creationId xmlns:a16="http://schemas.microsoft.com/office/drawing/2014/main" id="{75699713-6AE0-4A17-A192-62B09894798A}"/>
              </a:ext>
            </a:extLst>
          </p:cNvPr>
          <p:cNvSpPr txBox="1">
            <a:spLocks/>
          </p:cNvSpPr>
          <p:nvPr/>
        </p:nvSpPr>
        <p:spPr>
          <a:xfrm>
            <a:off x="0" y="292981"/>
            <a:ext cx="12192000" cy="941670"/>
          </a:xfrm>
          <a:prstGeom prst="rect">
            <a:avLst/>
          </a:prstGeom>
          <a:noFill/>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lnSpc>
                <a:spcPct val="110000"/>
              </a:lnSpc>
              <a:buNone/>
            </a:pPr>
            <a:r>
              <a:rPr lang="pt-BR" altLang="ko-KR" sz="2400" b="1" dirty="0">
                <a:solidFill>
                  <a:schemeClr val="tx1">
                    <a:lumMod val="75000"/>
                    <a:lumOff val="25000"/>
                  </a:schemeClr>
                </a:solidFill>
                <a:latin typeface="+mj-lt"/>
                <a:cs typeface="Arial" pitchFamily="34" charset="0"/>
              </a:rPr>
              <a:t>Solução proposta - Privacidade usando criptografia de chave assimétrica</a:t>
            </a:r>
          </a:p>
        </p:txBody>
      </p:sp>
      <p:sp>
        <p:nvSpPr>
          <p:cNvPr id="39" name="TextBox 38">
            <a:extLst>
              <a:ext uri="{FF2B5EF4-FFF2-40B4-BE49-F238E27FC236}">
                <a16:creationId xmlns:a16="http://schemas.microsoft.com/office/drawing/2014/main" id="{7D998ED4-A105-40ED-8D9A-07EBE0D04111}"/>
              </a:ext>
            </a:extLst>
          </p:cNvPr>
          <p:cNvSpPr txBox="1"/>
          <p:nvPr/>
        </p:nvSpPr>
        <p:spPr>
          <a:xfrm>
            <a:off x="1379286" y="1402815"/>
            <a:ext cx="9777351" cy="2308324"/>
          </a:xfrm>
          <a:prstGeom prst="rect">
            <a:avLst/>
          </a:prstGeom>
          <a:noFill/>
        </p:spPr>
        <p:txBody>
          <a:bodyPr wrap="square" rtlCol="0">
            <a:spAutoFit/>
          </a:bodyPr>
          <a:lstStyle/>
          <a:p>
            <a:pPr marL="0" marR="0">
              <a:spcBef>
                <a:spcPts val="0"/>
              </a:spcBef>
              <a:spcAft>
                <a:spcPts val="0"/>
              </a:spcAft>
            </a:pPr>
            <a:r>
              <a:rPr lang="pt-BR" sz="1800" b="1" dirty="0">
                <a:effectLst/>
                <a:latin typeface="Calibri" panose="020F0502020204030204" pitchFamily="34" charset="0"/>
              </a:rPr>
              <a:t>Adicionar acesso. </a:t>
            </a:r>
          </a:p>
          <a:p>
            <a:pPr marL="0" marR="0">
              <a:spcBef>
                <a:spcPts val="0"/>
              </a:spcBef>
              <a:spcAft>
                <a:spcPts val="0"/>
              </a:spcAft>
            </a:pPr>
            <a:r>
              <a:rPr lang="pt-BR" sz="1800" dirty="0">
                <a:effectLst/>
                <a:latin typeface="Calibri" panose="020F0502020204030204" pitchFamily="34" charset="0"/>
              </a:rPr>
              <a:t>O usuário que tem acesso ao atributo de dados privados deve invocar essa transação. </a:t>
            </a:r>
          </a:p>
          <a:p>
            <a:pPr marL="0" marR="0">
              <a:spcBef>
                <a:spcPts val="0"/>
              </a:spcBef>
              <a:spcAft>
                <a:spcPts val="0"/>
              </a:spcAft>
            </a:pPr>
            <a:r>
              <a:rPr lang="pt-BR" sz="1800" dirty="0">
                <a:effectLst/>
                <a:latin typeface="Calibri" panose="020F0502020204030204" pitchFamily="34" charset="0"/>
              </a:rPr>
              <a:t>Se qualquer outro usuário além do hospital precisar acessar um registro de hospitalização do paciente, o usuário do hospital deverá invocar esse fluxo de trabalho para fornecer acesso. </a:t>
            </a:r>
          </a:p>
          <a:p>
            <a:pPr marL="0" marR="0">
              <a:spcBef>
                <a:spcPts val="0"/>
              </a:spcBef>
              <a:spcAft>
                <a:spcPts val="0"/>
              </a:spcAft>
            </a:pPr>
            <a:r>
              <a:rPr lang="pt-BR" sz="1800" dirty="0">
                <a:effectLst/>
                <a:latin typeface="Calibri" panose="020F0502020204030204" pitchFamily="34" charset="0"/>
              </a:rPr>
              <a:t>Para fazer isso, o registro de hospitalização no formato </a:t>
            </a:r>
            <a:r>
              <a:rPr lang="pt-BR" sz="1800" dirty="0" err="1">
                <a:effectLst/>
                <a:latin typeface="Calibri" panose="020F0502020204030204" pitchFamily="34" charset="0"/>
              </a:rPr>
              <a:t>descriptografado</a:t>
            </a:r>
            <a:r>
              <a:rPr lang="pt-BR" sz="1800" dirty="0">
                <a:effectLst/>
                <a:latin typeface="Calibri" panose="020F0502020204030204" pitchFamily="34" charset="0"/>
              </a:rPr>
              <a:t>, juntamente com a chave pública do usuário que solicita o acesso, é passado para esse fluxo de trabalho. </a:t>
            </a:r>
          </a:p>
          <a:p>
            <a:pPr marL="0" marR="0">
              <a:spcBef>
                <a:spcPts val="0"/>
              </a:spcBef>
              <a:spcAft>
                <a:spcPts val="0"/>
              </a:spcAft>
            </a:pPr>
            <a:r>
              <a:rPr lang="pt-BR" sz="1800" dirty="0">
                <a:effectLst/>
                <a:latin typeface="Calibri" panose="020F0502020204030204" pitchFamily="34" charset="0"/>
              </a:rPr>
              <a:t>Uma nova entrada é criada no mapa de </a:t>
            </a:r>
            <a:r>
              <a:rPr lang="pt-BR" sz="1800" dirty="0" err="1">
                <a:effectLst/>
                <a:latin typeface="Calibri" panose="020F0502020204030204" pitchFamily="34" charset="0"/>
              </a:rPr>
              <a:t>hash</a:t>
            </a:r>
            <a:r>
              <a:rPr lang="pt-BR" sz="1800" dirty="0">
                <a:effectLst/>
                <a:latin typeface="Calibri" panose="020F0502020204030204" pitchFamily="34" charset="0"/>
              </a:rPr>
              <a:t> para o usuário que solicita acesso, conforme representado na Fig. 8.</a:t>
            </a:r>
          </a:p>
        </p:txBody>
      </p:sp>
      <p:pic>
        <p:nvPicPr>
          <p:cNvPr id="6" name="Imagem 5">
            <a:extLst>
              <a:ext uri="{FF2B5EF4-FFF2-40B4-BE49-F238E27FC236}">
                <a16:creationId xmlns:a16="http://schemas.microsoft.com/office/drawing/2014/main" id="{6DF08D0C-96CA-5543-3DDF-570D078CF84B}"/>
              </a:ext>
            </a:extLst>
          </p:cNvPr>
          <p:cNvPicPr>
            <a:picLocks noChangeAspect="1"/>
          </p:cNvPicPr>
          <p:nvPr/>
        </p:nvPicPr>
        <p:blipFill>
          <a:blip r:embed="rId2"/>
          <a:stretch>
            <a:fillRect/>
          </a:stretch>
        </p:blipFill>
        <p:spPr>
          <a:xfrm>
            <a:off x="1426656" y="3711139"/>
            <a:ext cx="6330915" cy="2914056"/>
          </a:xfrm>
          <a:prstGeom prst="rect">
            <a:avLst/>
          </a:prstGeom>
        </p:spPr>
      </p:pic>
      <p:sp>
        <p:nvSpPr>
          <p:cNvPr id="7" name="CaixaDeTexto 6">
            <a:extLst>
              <a:ext uri="{FF2B5EF4-FFF2-40B4-BE49-F238E27FC236}">
                <a16:creationId xmlns:a16="http://schemas.microsoft.com/office/drawing/2014/main" id="{B9432C51-CE21-4EF4-2E00-E57F879B88FF}"/>
              </a:ext>
            </a:extLst>
          </p:cNvPr>
          <p:cNvSpPr txBox="1"/>
          <p:nvPr/>
        </p:nvSpPr>
        <p:spPr>
          <a:xfrm>
            <a:off x="8301412" y="3711139"/>
            <a:ext cx="3198006" cy="2308324"/>
          </a:xfrm>
          <a:prstGeom prst="rect">
            <a:avLst/>
          </a:prstGeom>
          <a:noFill/>
        </p:spPr>
        <p:txBody>
          <a:bodyPr wrap="square" rtlCol="0">
            <a:spAutoFit/>
          </a:bodyPr>
          <a:lstStyle/>
          <a:p>
            <a:pPr marL="0" marR="0">
              <a:spcBef>
                <a:spcPts val="0"/>
              </a:spcBef>
              <a:spcAft>
                <a:spcPts val="0"/>
              </a:spcAft>
            </a:pPr>
            <a:r>
              <a:rPr lang="pt-BR" sz="1600" dirty="0">
                <a:effectLst/>
                <a:latin typeface="Calibri" panose="020F0502020204030204" pitchFamily="34" charset="0"/>
              </a:rPr>
              <a:t>O acesso pode ser removido posteriormente a qualquer momento pelo usuário, invocando o fluxo de trabalho de remoção de acesso. </a:t>
            </a:r>
          </a:p>
          <a:p>
            <a:pPr marL="0" marR="0">
              <a:spcBef>
                <a:spcPts val="0"/>
              </a:spcBef>
              <a:spcAft>
                <a:spcPts val="0"/>
              </a:spcAft>
            </a:pPr>
            <a:r>
              <a:rPr lang="pt-BR" sz="1600" dirty="0">
                <a:effectLst/>
                <a:latin typeface="Calibri" panose="020F0502020204030204" pitchFamily="34" charset="0"/>
              </a:rPr>
              <a:t>O fluxo de trabalho remove o acesso do usuário especificado, removendo a entrada em relação à chave pública do </a:t>
            </a:r>
            <a:r>
              <a:rPr lang="pt-BR" sz="1600" dirty="0" err="1">
                <a:effectLst/>
                <a:latin typeface="Calibri" panose="020F0502020204030204" pitchFamily="34" charset="0"/>
              </a:rPr>
              <a:t>hashmap</a:t>
            </a:r>
            <a:r>
              <a:rPr lang="pt-BR" sz="1600" dirty="0">
                <a:effectLst/>
                <a:latin typeface="Calibri" panose="020F0502020204030204" pitchFamily="34" charset="0"/>
              </a:rPr>
              <a:t>.</a:t>
            </a:r>
          </a:p>
        </p:txBody>
      </p:sp>
    </p:spTree>
    <p:extLst>
      <p:ext uri="{BB962C8B-B14F-4D97-AF65-F5344CB8AC3E}">
        <p14:creationId xmlns:p14="http://schemas.microsoft.com/office/powerpoint/2010/main" val="23899755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a:extLst>
              <a:ext uri="{FF2B5EF4-FFF2-40B4-BE49-F238E27FC236}">
                <a16:creationId xmlns:a16="http://schemas.microsoft.com/office/drawing/2014/main" id="{6850DB1E-561D-4E18-97B8-199F4AFFDD1C}"/>
              </a:ext>
            </a:extLst>
          </p:cNvPr>
          <p:cNvSpPr txBox="1">
            <a:spLocks/>
          </p:cNvSpPr>
          <p:nvPr/>
        </p:nvSpPr>
        <p:spPr>
          <a:xfrm>
            <a:off x="0" y="0"/>
            <a:ext cx="2469953" cy="2486033"/>
          </a:xfrm>
          <a:custGeom>
            <a:avLst/>
            <a:gdLst>
              <a:gd name="connsiteX0" fmla="*/ 5691 w 2469953"/>
              <a:gd name="connsiteY0" fmla="*/ 143427 h 2486033"/>
              <a:gd name="connsiteX1" fmla="*/ 1176994 w 2469953"/>
              <a:gd name="connsiteY1" fmla="*/ 1314730 h 2486033"/>
              <a:gd name="connsiteX2" fmla="*/ 5691 w 2469953"/>
              <a:gd name="connsiteY2" fmla="*/ 2486033 h 2486033"/>
              <a:gd name="connsiteX3" fmla="*/ 0 w 2469953"/>
              <a:gd name="connsiteY3" fmla="*/ 2480342 h 2486033"/>
              <a:gd name="connsiteX4" fmla="*/ 0 w 2469953"/>
              <a:gd name="connsiteY4" fmla="*/ 149118 h 2486033"/>
              <a:gd name="connsiteX5" fmla="*/ 145293 w 2469953"/>
              <a:gd name="connsiteY5" fmla="*/ 0 h 2486033"/>
              <a:gd name="connsiteX6" fmla="*/ 2469953 w 2469953"/>
              <a:gd name="connsiteY6" fmla="*/ 0 h 2486033"/>
              <a:gd name="connsiteX7" fmla="*/ 1307623 w 2469953"/>
              <a:gd name="connsiteY7" fmla="*/ 1162330 h 2486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69953" h="2486033">
                <a:moveTo>
                  <a:pt x="5691" y="143427"/>
                </a:moveTo>
                <a:lnTo>
                  <a:pt x="1176994" y="1314730"/>
                </a:lnTo>
                <a:lnTo>
                  <a:pt x="5691" y="2486033"/>
                </a:lnTo>
                <a:lnTo>
                  <a:pt x="0" y="2480342"/>
                </a:lnTo>
                <a:lnTo>
                  <a:pt x="0" y="149118"/>
                </a:lnTo>
                <a:close/>
                <a:moveTo>
                  <a:pt x="145293" y="0"/>
                </a:moveTo>
                <a:lnTo>
                  <a:pt x="2469953" y="0"/>
                </a:lnTo>
                <a:lnTo>
                  <a:pt x="1307623" y="1162330"/>
                </a:lnTo>
                <a:close/>
              </a:path>
            </a:pathLst>
          </a:custGeom>
          <a:solidFill>
            <a:schemeClr val="accent1">
              <a:lumMod val="40000"/>
              <a:lumOff val="60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ko-KR" altLang="en-US" dirty="0"/>
          </a:p>
        </p:txBody>
      </p:sp>
      <p:sp>
        <p:nvSpPr>
          <p:cNvPr id="22" name="TextBox 21">
            <a:extLst>
              <a:ext uri="{FF2B5EF4-FFF2-40B4-BE49-F238E27FC236}">
                <a16:creationId xmlns:a16="http://schemas.microsoft.com/office/drawing/2014/main" id="{12C6CB43-C3D1-4D80-A988-362864D801F6}"/>
              </a:ext>
            </a:extLst>
          </p:cNvPr>
          <p:cNvSpPr txBox="1">
            <a:spLocks/>
          </p:cNvSpPr>
          <p:nvPr/>
        </p:nvSpPr>
        <p:spPr>
          <a:xfrm>
            <a:off x="1" y="2727240"/>
            <a:ext cx="1166065" cy="2332130"/>
          </a:xfrm>
          <a:custGeom>
            <a:avLst/>
            <a:gdLst>
              <a:gd name="connsiteX0" fmla="*/ 0 w 1166065"/>
              <a:gd name="connsiteY0" fmla="*/ 0 h 2332130"/>
              <a:gd name="connsiteX1" fmla="*/ 1166065 w 1166065"/>
              <a:gd name="connsiteY1" fmla="*/ 1166065 h 2332130"/>
              <a:gd name="connsiteX2" fmla="*/ 0 w 1166065"/>
              <a:gd name="connsiteY2" fmla="*/ 2332130 h 2332130"/>
            </a:gdLst>
            <a:ahLst/>
            <a:cxnLst>
              <a:cxn ang="0">
                <a:pos x="connsiteX0" y="connsiteY0"/>
              </a:cxn>
              <a:cxn ang="0">
                <a:pos x="connsiteX1" y="connsiteY1"/>
              </a:cxn>
              <a:cxn ang="0">
                <a:pos x="connsiteX2" y="connsiteY2"/>
              </a:cxn>
            </a:cxnLst>
            <a:rect l="l" t="t" r="r" b="b"/>
            <a:pathLst>
              <a:path w="1166065" h="2332130">
                <a:moveTo>
                  <a:pt x="0" y="0"/>
                </a:moveTo>
                <a:lnTo>
                  <a:pt x="1166065" y="1166065"/>
                </a:lnTo>
                <a:lnTo>
                  <a:pt x="0" y="2332130"/>
                </a:lnTo>
                <a:close/>
              </a:path>
            </a:pathLst>
          </a:custGeom>
          <a:solidFill>
            <a:schemeClr val="accent1">
              <a:lumMod val="40000"/>
              <a:lumOff val="60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ko-KR" altLang="en-US" dirty="0"/>
          </a:p>
        </p:txBody>
      </p:sp>
      <p:sp>
        <p:nvSpPr>
          <p:cNvPr id="27" name="TextBox 26">
            <a:extLst>
              <a:ext uri="{FF2B5EF4-FFF2-40B4-BE49-F238E27FC236}">
                <a16:creationId xmlns:a16="http://schemas.microsoft.com/office/drawing/2014/main" id="{9D878CAC-FD09-4167-88E2-4F463472EE9C}"/>
              </a:ext>
            </a:extLst>
          </p:cNvPr>
          <p:cNvSpPr txBox="1">
            <a:spLocks/>
          </p:cNvSpPr>
          <p:nvPr/>
        </p:nvSpPr>
        <p:spPr>
          <a:xfrm>
            <a:off x="0" y="5345732"/>
            <a:ext cx="1175590" cy="1512268"/>
          </a:xfrm>
          <a:custGeom>
            <a:avLst/>
            <a:gdLst>
              <a:gd name="connsiteX0" fmla="*/ 4287 w 1175590"/>
              <a:gd name="connsiteY0" fmla="*/ 0 h 1512268"/>
              <a:gd name="connsiteX1" fmla="*/ 1175590 w 1175590"/>
              <a:gd name="connsiteY1" fmla="*/ 1171303 h 1512268"/>
              <a:gd name="connsiteX2" fmla="*/ 834625 w 1175590"/>
              <a:gd name="connsiteY2" fmla="*/ 1512268 h 1512268"/>
              <a:gd name="connsiteX3" fmla="*/ 0 w 1175590"/>
              <a:gd name="connsiteY3" fmla="*/ 1512268 h 1512268"/>
              <a:gd name="connsiteX4" fmla="*/ 0 w 1175590"/>
              <a:gd name="connsiteY4" fmla="*/ 4287 h 1512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5590" h="1512268">
                <a:moveTo>
                  <a:pt x="4287" y="0"/>
                </a:moveTo>
                <a:lnTo>
                  <a:pt x="1175590" y="1171303"/>
                </a:lnTo>
                <a:lnTo>
                  <a:pt x="834625" y="1512268"/>
                </a:lnTo>
                <a:lnTo>
                  <a:pt x="0" y="1512268"/>
                </a:lnTo>
                <a:lnTo>
                  <a:pt x="0" y="4287"/>
                </a:lnTo>
                <a:close/>
              </a:path>
            </a:pathLst>
          </a:custGeom>
          <a:solidFill>
            <a:schemeClr val="accent1">
              <a:lumMod val="40000"/>
              <a:lumOff val="60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ko-KR" altLang="en-US" dirty="0"/>
          </a:p>
        </p:txBody>
      </p:sp>
      <p:sp>
        <p:nvSpPr>
          <p:cNvPr id="40" name="Text Placeholder 10">
            <a:extLst>
              <a:ext uri="{FF2B5EF4-FFF2-40B4-BE49-F238E27FC236}">
                <a16:creationId xmlns:a16="http://schemas.microsoft.com/office/drawing/2014/main" id="{75699713-6AE0-4A17-A192-62B09894798A}"/>
              </a:ext>
            </a:extLst>
          </p:cNvPr>
          <p:cNvSpPr txBox="1">
            <a:spLocks/>
          </p:cNvSpPr>
          <p:nvPr/>
        </p:nvSpPr>
        <p:spPr>
          <a:xfrm>
            <a:off x="0" y="292981"/>
            <a:ext cx="12192000" cy="941670"/>
          </a:xfrm>
          <a:prstGeom prst="rect">
            <a:avLst/>
          </a:prstGeom>
          <a:noFill/>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lnSpc>
                <a:spcPct val="110000"/>
              </a:lnSpc>
              <a:buNone/>
            </a:pPr>
            <a:r>
              <a:rPr lang="pt-BR" altLang="ko-KR" sz="2400" b="1" dirty="0">
                <a:solidFill>
                  <a:schemeClr val="tx1">
                    <a:lumMod val="75000"/>
                    <a:lumOff val="25000"/>
                  </a:schemeClr>
                </a:solidFill>
                <a:latin typeface="+mj-lt"/>
                <a:cs typeface="Arial" pitchFamily="34" charset="0"/>
              </a:rPr>
              <a:t>Solução proposta - Privacidade usando criptografia de chave assimétrica</a:t>
            </a:r>
          </a:p>
        </p:txBody>
      </p:sp>
      <p:sp>
        <p:nvSpPr>
          <p:cNvPr id="39" name="TextBox 38">
            <a:extLst>
              <a:ext uri="{FF2B5EF4-FFF2-40B4-BE49-F238E27FC236}">
                <a16:creationId xmlns:a16="http://schemas.microsoft.com/office/drawing/2014/main" id="{7D998ED4-A105-40ED-8D9A-07EBE0D04111}"/>
              </a:ext>
            </a:extLst>
          </p:cNvPr>
          <p:cNvSpPr txBox="1"/>
          <p:nvPr/>
        </p:nvSpPr>
        <p:spPr>
          <a:xfrm>
            <a:off x="1302687" y="1771447"/>
            <a:ext cx="9777351" cy="3416320"/>
          </a:xfrm>
          <a:prstGeom prst="rect">
            <a:avLst/>
          </a:prstGeom>
          <a:noFill/>
        </p:spPr>
        <p:txBody>
          <a:bodyPr wrap="square" rtlCol="0">
            <a:spAutoFit/>
          </a:bodyPr>
          <a:lstStyle/>
          <a:p>
            <a:pPr marL="0" marR="0">
              <a:spcBef>
                <a:spcPts val="0"/>
              </a:spcBef>
              <a:spcAft>
                <a:spcPts val="0"/>
              </a:spcAft>
            </a:pPr>
            <a:r>
              <a:rPr lang="pt-BR" sz="1800" b="1" dirty="0">
                <a:effectLst/>
                <a:latin typeface="Calibri" panose="020F0502020204030204" pitchFamily="34" charset="0"/>
              </a:rPr>
              <a:t>Comparação com o estado da arte</a:t>
            </a:r>
          </a:p>
          <a:p>
            <a:pPr marL="0" marR="0">
              <a:spcBef>
                <a:spcPts val="0"/>
              </a:spcBef>
              <a:spcAft>
                <a:spcPts val="0"/>
              </a:spcAft>
            </a:pPr>
            <a:endParaRPr lang="pt-BR" b="1" dirty="0">
              <a:latin typeface="Calibri" panose="020F0502020204030204" pitchFamily="34" charset="0"/>
            </a:endParaRPr>
          </a:p>
          <a:p>
            <a:pPr marL="0" marR="0">
              <a:spcBef>
                <a:spcPts val="0"/>
              </a:spcBef>
              <a:spcAft>
                <a:spcPts val="0"/>
              </a:spcAft>
            </a:pPr>
            <a:r>
              <a:rPr lang="pt-BR" sz="1800" b="1" dirty="0">
                <a:effectLst/>
                <a:latin typeface="Calibri" panose="020F0502020204030204" pitchFamily="34" charset="0"/>
              </a:rPr>
              <a:t>Coleções de dados privados do </a:t>
            </a:r>
            <a:r>
              <a:rPr lang="pt-BR" sz="1800" b="1" dirty="0" err="1">
                <a:effectLst/>
                <a:latin typeface="Calibri" panose="020F0502020204030204" pitchFamily="34" charset="0"/>
              </a:rPr>
              <a:t>Hyperledger</a:t>
            </a:r>
            <a:r>
              <a:rPr lang="pt-BR" sz="1800" b="1" dirty="0">
                <a:effectLst/>
                <a:latin typeface="Calibri" panose="020F0502020204030204" pitchFamily="34" charset="0"/>
              </a:rPr>
              <a:t> </a:t>
            </a:r>
            <a:r>
              <a:rPr lang="pt-BR" sz="1800" b="1" dirty="0" err="1">
                <a:effectLst/>
                <a:latin typeface="Calibri" panose="020F0502020204030204" pitchFamily="34" charset="0"/>
              </a:rPr>
              <a:t>Fabric</a:t>
            </a:r>
            <a:r>
              <a:rPr lang="pt-BR" sz="1800" b="1" dirty="0">
                <a:effectLst/>
                <a:latin typeface="Calibri" panose="020F0502020204030204" pitchFamily="34" charset="0"/>
              </a:rPr>
              <a:t>. </a:t>
            </a:r>
          </a:p>
          <a:p>
            <a:pPr marL="0" marR="0">
              <a:spcBef>
                <a:spcPts val="0"/>
              </a:spcBef>
              <a:spcAft>
                <a:spcPts val="0"/>
              </a:spcAft>
            </a:pPr>
            <a:r>
              <a:rPr lang="pt-BR" sz="1800" dirty="0">
                <a:effectLst/>
                <a:latin typeface="Calibri" panose="020F0502020204030204" pitchFamily="34" charset="0"/>
              </a:rPr>
              <a:t>Conforme demonstrado, os dados privados do </a:t>
            </a:r>
            <a:r>
              <a:rPr lang="pt-BR" sz="1800" dirty="0" err="1">
                <a:effectLst/>
                <a:latin typeface="Calibri" panose="020F0502020204030204" pitchFamily="34" charset="0"/>
              </a:rPr>
              <a:t>Hyperledger</a:t>
            </a:r>
            <a:r>
              <a:rPr lang="pt-BR" sz="1800" dirty="0">
                <a:effectLst/>
                <a:latin typeface="Calibri" panose="020F0502020204030204" pitchFamily="34" charset="0"/>
              </a:rPr>
              <a:t> </a:t>
            </a:r>
            <a:r>
              <a:rPr lang="pt-BR" sz="1800" dirty="0" err="1">
                <a:effectLst/>
                <a:latin typeface="Calibri" panose="020F0502020204030204" pitchFamily="34" charset="0"/>
              </a:rPr>
              <a:t>Fabric</a:t>
            </a:r>
            <a:r>
              <a:rPr lang="pt-BR" sz="1800" dirty="0">
                <a:effectLst/>
                <a:latin typeface="Calibri" panose="020F0502020204030204" pitchFamily="34" charset="0"/>
              </a:rPr>
              <a:t> são armazenados como texto simples no livro-razão, enquanto nossa abordagem armazena os dados em um formato criptografado, protegendo assim a partir de qualquer acesso direto. </a:t>
            </a:r>
          </a:p>
          <a:p>
            <a:pPr marL="0" marR="0">
              <a:spcBef>
                <a:spcPts val="0"/>
              </a:spcBef>
              <a:spcAft>
                <a:spcPts val="0"/>
              </a:spcAft>
            </a:pPr>
            <a:endParaRPr lang="pt-BR" sz="1800" dirty="0">
              <a:effectLst/>
              <a:latin typeface="Calibri" panose="020F0502020204030204" pitchFamily="34" charset="0"/>
            </a:endParaRPr>
          </a:p>
          <a:p>
            <a:pPr marL="0" marR="0">
              <a:spcBef>
                <a:spcPts val="0"/>
              </a:spcBef>
              <a:spcAft>
                <a:spcPts val="0"/>
              </a:spcAft>
            </a:pPr>
            <a:r>
              <a:rPr lang="pt-BR" sz="1800" dirty="0">
                <a:effectLst/>
                <a:latin typeface="Calibri" panose="020F0502020204030204" pitchFamily="34" charset="0"/>
              </a:rPr>
              <a:t>Além disso, as combinações de coleta de dados privados aumentam exponencialmente à medida que o número de organizações aumenta, enquanto nossa abordagem torna possível adicionar ou remover organizações na forma de usuário organizacional em um nível granular para cada estado de dados, sem perturbar os dados existentes.</a:t>
            </a:r>
          </a:p>
          <a:p>
            <a:pPr marL="0" marR="0">
              <a:spcBef>
                <a:spcPts val="0"/>
              </a:spcBef>
              <a:spcAft>
                <a:spcPts val="0"/>
              </a:spcAft>
            </a:pPr>
            <a:endParaRPr lang="pt-BR" sz="1800" dirty="0">
              <a:effectLst/>
              <a:latin typeface="Calibri" panose="020F0502020204030204" pitchFamily="34" charset="0"/>
            </a:endParaRPr>
          </a:p>
        </p:txBody>
      </p:sp>
    </p:spTree>
    <p:extLst>
      <p:ext uri="{BB962C8B-B14F-4D97-AF65-F5344CB8AC3E}">
        <p14:creationId xmlns:p14="http://schemas.microsoft.com/office/powerpoint/2010/main" val="1145586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a:extLst>
              <a:ext uri="{FF2B5EF4-FFF2-40B4-BE49-F238E27FC236}">
                <a16:creationId xmlns:a16="http://schemas.microsoft.com/office/drawing/2014/main" id="{6850DB1E-561D-4E18-97B8-199F4AFFDD1C}"/>
              </a:ext>
            </a:extLst>
          </p:cNvPr>
          <p:cNvSpPr txBox="1">
            <a:spLocks/>
          </p:cNvSpPr>
          <p:nvPr/>
        </p:nvSpPr>
        <p:spPr>
          <a:xfrm>
            <a:off x="0" y="0"/>
            <a:ext cx="2469953" cy="2486033"/>
          </a:xfrm>
          <a:custGeom>
            <a:avLst/>
            <a:gdLst>
              <a:gd name="connsiteX0" fmla="*/ 5691 w 2469953"/>
              <a:gd name="connsiteY0" fmla="*/ 143427 h 2486033"/>
              <a:gd name="connsiteX1" fmla="*/ 1176994 w 2469953"/>
              <a:gd name="connsiteY1" fmla="*/ 1314730 h 2486033"/>
              <a:gd name="connsiteX2" fmla="*/ 5691 w 2469953"/>
              <a:gd name="connsiteY2" fmla="*/ 2486033 h 2486033"/>
              <a:gd name="connsiteX3" fmla="*/ 0 w 2469953"/>
              <a:gd name="connsiteY3" fmla="*/ 2480342 h 2486033"/>
              <a:gd name="connsiteX4" fmla="*/ 0 w 2469953"/>
              <a:gd name="connsiteY4" fmla="*/ 149118 h 2486033"/>
              <a:gd name="connsiteX5" fmla="*/ 145293 w 2469953"/>
              <a:gd name="connsiteY5" fmla="*/ 0 h 2486033"/>
              <a:gd name="connsiteX6" fmla="*/ 2469953 w 2469953"/>
              <a:gd name="connsiteY6" fmla="*/ 0 h 2486033"/>
              <a:gd name="connsiteX7" fmla="*/ 1307623 w 2469953"/>
              <a:gd name="connsiteY7" fmla="*/ 1162330 h 2486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69953" h="2486033">
                <a:moveTo>
                  <a:pt x="5691" y="143427"/>
                </a:moveTo>
                <a:lnTo>
                  <a:pt x="1176994" y="1314730"/>
                </a:lnTo>
                <a:lnTo>
                  <a:pt x="5691" y="2486033"/>
                </a:lnTo>
                <a:lnTo>
                  <a:pt x="0" y="2480342"/>
                </a:lnTo>
                <a:lnTo>
                  <a:pt x="0" y="149118"/>
                </a:lnTo>
                <a:close/>
                <a:moveTo>
                  <a:pt x="145293" y="0"/>
                </a:moveTo>
                <a:lnTo>
                  <a:pt x="2469953" y="0"/>
                </a:lnTo>
                <a:lnTo>
                  <a:pt x="1307623" y="1162330"/>
                </a:lnTo>
                <a:close/>
              </a:path>
            </a:pathLst>
          </a:custGeom>
          <a:solidFill>
            <a:schemeClr val="accent1">
              <a:lumMod val="40000"/>
              <a:lumOff val="60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ko-KR" altLang="en-US" dirty="0"/>
          </a:p>
        </p:txBody>
      </p:sp>
      <p:sp>
        <p:nvSpPr>
          <p:cNvPr id="22" name="TextBox 21">
            <a:extLst>
              <a:ext uri="{FF2B5EF4-FFF2-40B4-BE49-F238E27FC236}">
                <a16:creationId xmlns:a16="http://schemas.microsoft.com/office/drawing/2014/main" id="{12C6CB43-C3D1-4D80-A988-362864D801F6}"/>
              </a:ext>
            </a:extLst>
          </p:cNvPr>
          <p:cNvSpPr txBox="1">
            <a:spLocks/>
          </p:cNvSpPr>
          <p:nvPr/>
        </p:nvSpPr>
        <p:spPr>
          <a:xfrm>
            <a:off x="1" y="2727240"/>
            <a:ext cx="1166065" cy="2332130"/>
          </a:xfrm>
          <a:custGeom>
            <a:avLst/>
            <a:gdLst>
              <a:gd name="connsiteX0" fmla="*/ 0 w 1166065"/>
              <a:gd name="connsiteY0" fmla="*/ 0 h 2332130"/>
              <a:gd name="connsiteX1" fmla="*/ 1166065 w 1166065"/>
              <a:gd name="connsiteY1" fmla="*/ 1166065 h 2332130"/>
              <a:gd name="connsiteX2" fmla="*/ 0 w 1166065"/>
              <a:gd name="connsiteY2" fmla="*/ 2332130 h 2332130"/>
            </a:gdLst>
            <a:ahLst/>
            <a:cxnLst>
              <a:cxn ang="0">
                <a:pos x="connsiteX0" y="connsiteY0"/>
              </a:cxn>
              <a:cxn ang="0">
                <a:pos x="connsiteX1" y="connsiteY1"/>
              </a:cxn>
              <a:cxn ang="0">
                <a:pos x="connsiteX2" y="connsiteY2"/>
              </a:cxn>
            </a:cxnLst>
            <a:rect l="l" t="t" r="r" b="b"/>
            <a:pathLst>
              <a:path w="1166065" h="2332130">
                <a:moveTo>
                  <a:pt x="0" y="0"/>
                </a:moveTo>
                <a:lnTo>
                  <a:pt x="1166065" y="1166065"/>
                </a:lnTo>
                <a:lnTo>
                  <a:pt x="0" y="2332130"/>
                </a:lnTo>
                <a:close/>
              </a:path>
            </a:pathLst>
          </a:custGeom>
          <a:solidFill>
            <a:schemeClr val="accent1">
              <a:lumMod val="40000"/>
              <a:lumOff val="60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ko-KR" altLang="en-US" dirty="0"/>
          </a:p>
        </p:txBody>
      </p:sp>
      <p:sp>
        <p:nvSpPr>
          <p:cNvPr id="27" name="TextBox 26">
            <a:extLst>
              <a:ext uri="{FF2B5EF4-FFF2-40B4-BE49-F238E27FC236}">
                <a16:creationId xmlns:a16="http://schemas.microsoft.com/office/drawing/2014/main" id="{9D878CAC-FD09-4167-88E2-4F463472EE9C}"/>
              </a:ext>
            </a:extLst>
          </p:cNvPr>
          <p:cNvSpPr txBox="1">
            <a:spLocks/>
          </p:cNvSpPr>
          <p:nvPr/>
        </p:nvSpPr>
        <p:spPr>
          <a:xfrm>
            <a:off x="0" y="5345732"/>
            <a:ext cx="1175590" cy="1512268"/>
          </a:xfrm>
          <a:custGeom>
            <a:avLst/>
            <a:gdLst>
              <a:gd name="connsiteX0" fmla="*/ 4287 w 1175590"/>
              <a:gd name="connsiteY0" fmla="*/ 0 h 1512268"/>
              <a:gd name="connsiteX1" fmla="*/ 1175590 w 1175590"/>
              <a:gd name="connsiteY1" fmla="*/ 1171303 h 1512268"/>
              <a:gd name="connsiteX2" fmla="*/ 834625 w 1175590"/>
              <a:gd name="connsiteY2" fmla="*/ 1512268 h 1512268"/>
              <a:gd name="connsiteX3" fmla="*/ 0 w 1175590"/>
              <a:gd name="connsiteY3" fmla="*/ 1512268 h 1512268"/>
              <a:gd name="connsiteX4" fmla="*/ 0 w 1175590"/>
              <a:gd name="connsiteY4" fmla="*/ 4287 h 1512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5590" h="1512268">
                <a:moveTo>
                  <a:pt x="4287" y="0"/>
                </a:moveTo>
                <a:lnTo>
                  <a:pt x="1175590" y="1171303"/>
                </a:lnTo>
                <a:lnTo>
                  <a:pt x="834625" y="1512268"/>
                </a:lnTo>
                <a:lnTo>
                  <a:pt x="0" y="1512268"/>
                </a:lnTo>
                <a:lnTo>
                  <a:pt x="0" y="4287"/>
                </a:lnTo>
                <a:close/>
              </a:path>
            </a:pathLst>
          </a:custGeom>
          <a:solidFill>
            <a:schemeClr val="accent1">
              <a:lumMod val="40000"/>
              <a:lumOff val="60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ko-KR" altLang="en-US" dirty="0"/>
          </a:p>
        </p:txBody>
      </p:sp>
      <p:sp>
        <p:nvSpPr>
          <p:cNvPr id="40" name="Text Placeholder 10">
            <a:extLst>
              <a:ext uri="{FF2B5EF4-FFF2-40B4-BE49-F238E27FC236}">
                <a16:creationId xmlns:a16="http://schemas.microsoft.com/office/drawing/2014/main" id="{75699713-6AE0-4A17-A192-62B09894798A}"/>
              </a:ext>
            </a:extLst>
          </p:cNvPr>
          <p:cNvSpPr txBox="1">
            <a:spLocks/>
          </p:cNvSpPr>
          <p:nvPr/>
        </p:nvSpPr>
        <p:spPr>
          <a:xfrm>
            <a:off x="0" y="292981"/>
            <a:ext cx="12192000" cy="941670"/>
          </a:xfrm>
          <a:prstGeom prst="rect">
            <a:avLst/>
          </a:prstGeom>
          <a:noFill/>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lnSpc>
                <a:spcPct val="110000"/>
              </a:lnSpc>
              <a:buNone/>
            </a:pPr>
            <a:r>
              <a:rPr lang="pt-BR" altLang="ko-KR" sz="2400" b="1" dirty="0">
                <a:solidFill>
                  <a:schemeClr val="tx1">
                    <a:lumMod val="75000"/>
                    <a:lumOff val="25000"/>
                  </a:schemeClr>
                </a:solidFill>
                <a:latin typeface="+mj-lt"/>
                <a:cs typeface="Arial" pitchFamily="34" charset="0"/>
              </a:rPr>
              <a:t>Solução proposta - Privacidade usando criptografia de chave assimétrica</a:t>
            </a:r>
          </a:p>
        </p:txBody>
      </p:sp>
      <p:sp>
        <p:nvSpPr>
          <p:cNvPr id="39" name="TextBox 38">
            <a:extLst>
              <a:ext uri="{FF2B5EF4-FFF2-40B4-BE49-F238E27FC236}">
                <a16:creationId xmlns:a16="http://schemas.microsoft.com/office/drawing/2014/main" id="{7D998ED4-A105-40ED-8D9A-07EBE0D04111}"/>
              </a:ext>
            </a:extLst>
          </p:cNvPr>
          <p:cNvSpPr txBox="1"/>
          <p:nvPr/>
        </p:nvSpPr>
        <p:spPr>
          <a:xfrm>
            <a:off x="1302687" y="1771447"/>
            <a:ext cx="9777351" cy="3693319"/>
          </a:xfrm>
          <a:prstGeom prst="rect">
            <a:avLst/>
          </a:prstGeom>
          <a:noFill/>
        </p:spPr>
        <p:txBody>
          <a:bodyPr wrap="square" rtlCol="0">
            <a:spAutoFit/>
          </a:bodyPr>
          <a:lstStyle/>
          <a:p>
            <a:pPr marL="0" marR="0">
              <a:spcBef>
                <a:spcPts val="0"/>
              </a:spcBef>
              <a:spcAft>
                <a:spcPts val="0"/>
              </a:spcAft>
            </a:pPr>
            <a:r>
              <a:rPr lang="pt-BR" sz="1800" b="1" dirty="0">
                <a:effectLst/>
                <a:latin typeface="Calibri" panose="020F0502020204030204" pitchFamily="34" charset="0"/>
              </a:rPr>
              <a:t>Comparação com o estado da arte</a:t>
            </a:r>
          </a:p>
          <a:p>
            <a:pPr marL="0" marR="0">
              <a:spcBef>
                <a:spcPts val="0"/>
              </a:spcBef>
              <a:spcAft>
                <a:spcPts val="0"/>
              </a:spcAft>
            </a:pPr>
            <a:endParaRPr lang="pt-BR" b="1" dirty="0">
              <a:latin typeface="Calibri" panose="020F0502020204030204" pitchFamily="34" charset="0"/>
            </a:endParaRPr>
          </a:p>
          <a:p>
            <a:pPr marL="0" marR="0">
              <a:spcBef>
                <a:spcPts val="0"/>
              </a:spcBef>
              <a:spcAft>
                <a:spcPts val="0"/>
              </a:spcAft>
            </a:pPr>
            <a:r>
              <a:rPr lang="pt-BR" sz="1800" b="1" dirty="0">
                <a:effectLst/>
                <a:latin typeface="Calibri" panose="020F0502020204030204" pitchFamily="34" charset="0"/>
              </a:rPr>
              <a:t>Computação multipartidária. </a:t>
            </a:r>
          </a:p>
          <a:p>
            <a:pPr marL="0" marR="0">
              <a:spcBef>
                <a:spcPts val="0"/>
              </a:spcBef>
              <a:spcAft>
                <a:spcPts val="0"/>
              </a:spcAft>
            </a:pPr>
            <a:r>
              <a:rPr lang="pt-BR" sz="1800" dirty="0">
                <a:effectLst/>
                <a:latin typeface="Calibri" panose="020F0502020204030204" pitchFamily="34" charset="0"/>
              </a:rPr>
              <a:t>Um executor de função MPC é um módulo confiável que opera em paralelo com uma rede </a:t>
            </a:r>
            <a:r>
              <a:rPr lang="pt-BR" sz="1800" dirty="0" err="1">
                <a:effectLst/>
                <a:latin typeface="Calibri" panose="020F0502020204030204" pitchFamily="34" charset="0"/>
              </a:rPr>
              <a:t>blockchain</a:t>
            </a:r>
            <a:r>
              <a:rPr lang="pt-BR" sz="1800" dirty="0">
                <a:effectLst/>
                <a:latin typeface="Calibri" panose="020F0502020204030204" pitchFamily="34" charset="0"/>
              </a:rPr>
              <a:t>. </a:t>
            </a:r>
          </a:p>
          <a:p>
            <a:pPr marL="0" marR="0">
              <a:spcBef>
                <a:spcPts val="0"/>
              </a:spcBef>
              <a:spcAft>
                <a:spcPts val="0"/>
              </a:spcAft>
            </a:pPr>
            <a:r>
              <a:rPr lang="pt-BR" sz="1800" dirty="0">
                <a:effectLst/>
                <a:latin typeface="Calibri" panose="020F0502020204030204" pitchFamily="34" charset="0"/>
              </a:rPr>
              <a:t>Ele estabelece uma rede de comunicação segura com cada uma das organizações individualmente, para receber os dados privados durante a fase de consenso. </a:t>
            </a:r>
          </a:p>
          <a:p>
            <a:pPr marL="0" marR="0">
              <a:spcBef>
                <a:spcPts val="0"/>
              </a:spcBef>
              <a:spcAft>
                <a:spcPts val="0"/>
              </a:spcAft>
            </a:pPr>
            <a:endParaRPr lang="pt-BR" sz="1800" dirty="0">
              <a:effectLst/>
              <a:latin typeface="Calibri" panose="020F0502020204030204" pitchFamily="34" charset="0"/>
            </a:endParaRPr>
          </a:p>
          <a:p>
            <a:pPr marL="0" marR="0">
              <a:spcBef>
                <a:spcPts val="0"/>
              </a:spcBef>
              <a:spcAft>
                <a:spcPts val="0"/>
              </a:spcAft>
            </a:pPr>
            <a:r>
              <a:rPr lang="pt-BR" sz="1800" dirty="0">
                <a:effectLst/>
                <a:latin typeface="Calibri" panose="020F0502020204030204" pitchFamily="34" charset="0"/>
              </a:rPr>
              <a:t>Não há necessidade de uma configuração de rede de canal tão segura em nossa abordagem. </a:t>
            </a:r>
          </a:p>
          <a:p>
            <a:pPr marL="0" marR="0">
              <a:spcBef>
                <a:spcPts val="0"/>
              </a:spcBef>
              <a:spcAft>
                <a:spcPts val="0"/>
              </a:spcAft>
            </a:pPr>
            <a:endParaRPr lang="pt-BR" sz="1800" dirty="0">
              <a:effectLst/>
              <a:latin typeface="Calibri" panose="020F0502020204030204" pitchFamily="34" charset="0"/>
            </a:endParaRPr>
          </a:p>
          <a:p>
            <a:pPr marL="0" marR="0">
              <a:spcBef>
                <a:spcPts val="0"/>
              </a:spcBef>
              <a:spcAft>
                <a:spcPts val="0"/>
              </a:spcAft>
            </a:pPr>
            <a:r>
              <a:rPr lang="pt-BR" sz="1800" dirty="0">
                <a:effectLst/>
                <a:latin typeface="Calibri" panose="020F0502020204030204" pitchFamily="34" charset="0"/>
              </a:rPr>
              <a:t>Além disso, a </a:t>
            </a:r>
            <a:r>
              <a:rPr lang="pt-BR" sz="1800" dirty="0" err="1">
                <a:effectLst/>
                <a:latin typeface="Calibri" panose="020F0502020204030204" pitchFamily="34" charset="0"/>
              </a:rPr>
              <a:t>descriptografia</a:t>
            </a:r>
            <a:r>
              <a:rPr lang="pt-BR" sz="1800" dirty="0">
                <a:effectLst/>
                <a:latin typeface="Calibri" panose="020F0502020204030204" pitchFamily="34" charset="0"/>
              </a:rPr>
              <a:t> de dados realizada </a:t>
            </a:r>
            <a:r>
              <a:rPr lang="pt-BR" sz="1800" dirty="0" err="1">
                <a:effectLst/>
                <a:latin typeface="Calibri" panose="020F0502020204030204" pitchFamily="34" charset="0"/>
              </a:rPr>
              <a:t>on-chain</a:t>
            </a:r>
            <a:r>
              <a:rPr lang="pt-BR" sz="1800" dirty="0">
                <a:effectLst/>
                <a:latin typeface="Calibri" panose="020F0502020204030204" pitchFamily="34" charset="0"/>
              </a:rPr>
              <a:t> aumenta a sobrecarga de computação, enquanto nossa abordagem de criptografia assimétrica lida com a </a:t>
            </a:r>
            <a:r>
              <a:rPr lang="pt-BR" sz="1800" dirty="0" err="1">
                <a:effectLst/>
                <a:latin typeface="Calibri" panose="020F0502020204030204" pitchFamily="34" charset="0"/>
              </a:rPr>
              <a:t>descriptografia</a:t>
            </a:r>
            <a:r>
              <a:rPr lang="pt-BR" sz="1800" dirty="0">
                <a:effectLst/>
                <a:latin typeface="Calibri" panose="020F0502020204030204" pitchFamily="34" charset="0"/>
              </a:rPr>
              <a:t> de dados privados off-</a:t>
            </a:r>
            <a:r>
              <a:rPr lang="pt-BR" sz="1800" dirty="0" err="1">
                <a:effectLst/>
                <a:latin typeface="Calibri" panose="020F0502020204030204" pitchFamily="34" charset="0"/>
              </a:rPr>
              <a:t>chain</a:t>
            </a:r>
            <a:r>
              <a:rPr lang="pt-BR" sz="1800" dirty="0">
                <a:effectLst/>
                <a:latin typeface="Calibri" panose="020F0502020204030204" pitchFamily="34" charset="0"/>
              </a:rPr>
              <a:t>.</a:t>
            </a:r>
          </a:p>
          <a:p>
            <a:pPr marL="0" marR="0">
              <a:spcBef>
                <a:spcPts val="0"/>
              </a:spcBef>
              <a:spcAft>
                <a:spcPts val="0"/>
              </a:spcAft>
            </a:pPr>
            <a:endParaRPr lang="pt-BR" sz="1800" dirty="0">
              <a:effectLst/>
              <a:latin typeface="Calibri" panose="020F0502020204030204" pitchFamily="34" charset="0"/>
            </a:endParaRPr>
          </a:p>
        </p:txBody>
      </p:sp>
    </p:spTree>
    <p:extLst>
      <p:ext uri="{BB962C8B-B14F-4D97-AF65-F5344CB8AC3E}">
        <p14:creationId xmlns:p14="http://schemas.microsoft.com/office/powerpoint/2010/main" val="36966195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a:extLst>
              <a:ext uri="{FF2B5EF4-FFF2-40B4-BE49-F238E27FC236}">
                <a16:creationId xmlns:a16="http://schemas.microsoft.com/office/drawing/2014/main" id="{6850DB1E-561D-4E18-97B8-199F4AFFDD1C}"/>
              </a:ext>
            </a:extLst>
          </p:cNvPr>
          <p:cNvSpPr txBox="1">
            <a:spLocks/>
          </p:cNvSpPr>
          <p:nvPr/>
        </p:nvSpPr>
        <p:spPr>
          <a:xfrm>
            <a:off x="0" y="0"/>
            <a:ext cx="2469953" cy="2486033"/>
          </a:xfrm>
          <a:custGeom>
            <a:avLst/>
            <a:gdLst>
              <a:gd name="connsiteX0" fmla="*/ 5691 w 2469953"/>
              <a:gd name="connsiteY0" fmla="*/ 143427 h 2486033"/>
              <a:gd name="connsiteX1" fmla="*/ 1176994 w 2469953"/>
              <a:gd name="connsiteY1" fmla="*/ 1314730 h 2486033"/>
              <a:gd name="connsiteX2" fmla="*/ 5691 w 2469953"/>
              <a:gd name="connsiteY2" fmla="*/ 2486033 h 2486033"/>
              <a:gd name="connsiteX3" fmla="*/ 0 w 2469953"/>
              <a:gd name="connsiteY3" fmla="*/ 2480342 h 2486033"/>
              <a:gd name="connsiteX4" fmla="*/ 0 w 2469953"/>
              <a:gd name="connsiteY4" fmla="*/ 149118 h 2486033"/>
              <a:gd name="connsiteX5" fmla="*/ 145293 w 2469953"/>
              <a:gd name="connsiteY5" fmla="*/ 0 h 2486033"/>
              <a:gd name="connsiteX6" fmla="*/ 2469953 w 2469953"/>
              <a:gd name="connsiteY6" fmla="*/ 0 h 2486033"/>
              <a:gd name="connsiteX7" fmla="*/ 1307623 w 2469953"/>
              <a:gd name="connsiteY7" fmla="*/ 1162330 h 2486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69953" h="2486033">
                <a:moveTo>
                  <a:pt x="5691" y="143427"/>
                </a:moveTo>
                <a:lnTo>
                  <a:pt x="1176994" y="1314730"/>
                </a:lnTo>
                <a:lnTo>
                  <a:pt x="5691" y="2486033"/>
                </a:lnTo>
                <a:lnTo>
                  <a:pt x="0" y="2480342"/>
                </a:lnTo>
                <a:lnTo>
                  <a:pt x="0" y="149118"/>
                </a:lnTo>
                <a:close/>
                <a:moveTo>
                  <a:pt x="145293" y="0"/>
                </a:moveTo>
                <a:lnTo>
                  <a:pt x="2469953" y="0"/>
                </a:lnTo>
                <a:lnTo>
                  <a:pt x="1307623" y="1162330"/>
                </a:lnTo>
                <a:close/>
              </a:path>
            </a:pathLst>
          </a:custGeom>
          <a:solidFill>
            <a:schemeClr val="accent1">
              <a:lumMod val="40000"/>
              <a:lumOff val="60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ko-KR" altLang="en-US" dirty="0"/>
          </a:p>
        </p:txBody>
      </p:sp>
      <p:sp>
        <p:nvSpPr>
          <p:cNvPr id="22" name="TextBox 21">
            <a:extLst>
              <a:ext uri="{FF2B5EF4-FFF2-40B4-BE49-F238E27FC236}">
                <a16:creationId xmlns:a16="http://schemas.microsoft.com/office/drawing/2014/main" id="{12C6CB43-C3D1-4D80-A988-362864D801F6}"/>
              </a:ext>
            </a:extLst>
          </p:cNvPr>
          <p:cNvSpPr txBox="1">
            <a:spLocks/>
          </p:cNvSpPr>
          <p:nvPr/>
        </p:nvSpPr>
        <p:spPr>
          <a:xfrm>
            <a:off x="1" y="2727240"/>
            <a:ext cx="1166065" cy="2332130"/>
          </a:xfrm>
          <a:custGeom>
            <a:avLst/>
            <a:gdLst>
              <a:gd name="connsiteX0" fmla="*/ 0 w 1166065"/>
              <a:gd name="connsiteY0" fmla="*/ 0 h 2332130"/>
              <a:gd name="connsiteX1" fmla="*/ 1166065 w 1166065"/>
              <a:gd name="connsiteY1" fmla="*/ 1166065 h 2332130"/>
              <a:gd name="connsiteX2" fmla="*/ 0 w 1166065"/>
              <a:gd name="connsiteY2" fmla="*/ 2332130 h 2332130"/>
            </a:gdLst>
            <a:ahLst/>
            <a:cxnLst>
              <a:cxn ang="0">
                <a:pos x="connsiteX0" y="connsiteY0"/>
              </a:cxn>
              <a:cxn ang="0">
                <a:pos x="connsiteX1" y="connsiteY1"/>
              </a:cxn>
              <a:cxn ang="0">
                <a:pos x="connsiteX2" y="connsiteY2"/>
              </a:cxn>
            </a:cxnLst>
            <a:rect l="l" t="t" r="r" b="b"/>
            <a:pathLst>
              <a:path w="1166065" h="2332130">
                <a:moveTo>
                  <a:pt x="0" y="0"/>
                </a:moveTo>
                <a:lnTo>
                  <a:pt x="1166065" y="1166065"/>
                </a:lnTo>
                <a:lnTo>
                  <a:pt x="0" y="2332130"/>
                </a:lnTo>
                <a:close/>
              </a:path>
            </a:pathLst>
          </a:custGeom>
          <a:solidFill>
            <a:schemeClr val="accent1">
              <a:lumMod val="40000"/>
              <a:lumOff val="60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ko-KR" altLang="en-US" dirty="0"/>
          </a:p>
        </p:txBody>
      </p:sp>
      <p:sp>
        <p:nvSpPr>
          <p:cNvPr id="27" name="TextBox 26">
            <a:extLst>
              <a:ext uri="{FF2B5EF4-FFF2-40B4-BE49-F238E27FC236}">
                <a16:creationId xmlns:a16="http://schemas.microsoft.com/office/drawing/2014/main" id="{9D878CAC-FD09-4167-88E2-4F463472EE9C}"/>
              </a:ext>
            </a:extLst>
          </p:cNvPr>
          <p:cNvSpPr txBox="1">
            <a:spLocks/>
          </p:cNvSpPr>
          <p:nvPr/>
        </p:nvSpPr>
        <p:spPr>
          <a:xfrm>
            <a:off x="0" y="5345732"/>
            <a:ext cx="1175590" cy="1512268"/>
          </a:xfrm>
          <a:custGeom>
            <a:avLst/>
            <a:gdLst>
              <a:gd name="connsiteX0" fmla="*/ 4287 w 1175590"/>
              <a:gd name="connsiteY0" fmla="*/ 0 h 1512268"/>
              <a:gd name="connsiteX1" fmla="*/ 1175590 w 1175590"/>
              <a:gd name="connsiteY1" fmla="*/ 1171303 h 1512268"/>
              <a:gd name="connsiteX2" fmla="*/ 834625 w 1175590"/>
              <a:gd name="connsiteY2" fmla="*/ 1512268 h 1512268"/>
              <a:gd name="connsiteX3" fmla="*/ 0 w 1175590"/>
              <a:gd name="connsiteY3" fmla="*/ 1512268 h 1512268"/>
              <a:gd name="connsiteX4" fmla="*/ 0 w 1175590"/>
              <a:gd name="connsiteY4" fmla="*/ 4287 h 1512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5590" h="1512268">
                <a:moveTo>
                  <a:pt x="4287" y="0"/>
                </a:moveTo>
                <a:lnTo>
                  <a:pt x="1175590" y="1171303"/>
                </a:lnTo>
                <a:lnTo>
                  <a:pt x="834625" y="1512268"/>
                </a:lnTo>
                <a:lnTo>
                  <a:pt x="0" y="1512268"/>
                </a:lnTo>
                <a:lnTo>
                  <a:pt x="0" y="4287"/>
                </a:lnTo>
                <a:close/>
              </a:path>
            </a:pathLst>
          </a:custGeom>
          <a:solidFill>
            <a:schemeClr val="accent1">
              <a:lumMod val="40000"/>
              <a:lumOff val="60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ko-KR" altLang="en-US" dirty="0"/>
          </a:p>
        </p:txBody>
      </p:sp>
      <p:sp>
        <p:nvSpPr>
          <p:cNvPr id="40" name="Text Placeholder 10">
            <a:extLst>
              <a:ext uri="{FF2B5EF4-FFF2-40B4-BE49-F238E27FC236}">
                <a16:creationId xmlns:a16="http://schemas.microsoft.com/office/drawing/2014/main" id="{75699713-6AE0-4A17-A192-62B09894798A}"/>
              </a:ext>
            </a:extLst>
          </p:cNvPr>
          <p:cNvSpPr txBox="1">
            <a:spLocks/>
          </p:cNvSpPr>
          <p:nvPr/>
        </p:nvSpPr>
        <p:spPr>
          <a:xfrm>
            <a:off x="0" y="292981"/>
            <a:ext cx="12192000" cy="941670"/>
          </a:xfrm>
          <a:prstGeom prst="rect">
            <a:avLst/>
          </a:prstGeom>
          <a:noFill/>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lnSpc>
                <a:spcPct val="110000"/>
              </a:lnSpc>
              <a:buNone/>
            </a:pPr>
            <a:r>
              <a:rPr lang="pt-BR" altLang="ko-KR" sz="2400" b="1" dirty="0">
                <a:solidFill>
                  <a:schemeClr val="tx1">
                    <a:lumMod val="75000"/>
                    <a:lumOff val="25000"/>
                  </a:schemeClr>
                </a:solidFill>
                <a:latin typeface="+mj-lt"/>
                <a:cs typeface="Arial" pitchFamily="34" charset="0"/>
              </a:rPr>
              <a:t>Solução proposta - Privacidade usando criptografia de chave assimétrica</a:t>
            </a:r>
          </a:p>
        </p:txBody>
      </p:sp>
      <p:sp>
        <p:nvSpPr>
          <p:cNvPr id="39" name="TextBox 38">
            <a:extLst>
              <a:ext uri="{FF2B5EF4-FFF2-40B4-BE49-F238E27FC236}">
                <a16:creationId xmlns:a16="http://schemas.microsoft.com/office/drawing/2014/main" id="{7D998ED4-A105-40ED-8D9A-07EBE0D04111}"/>
              </a:ext>
            </a:extLst>
          </p:cNvPr>
          <p:cNvSpPr txBox="1"/>
          <p:nvPr/>
        </p:nvSpPr>
        <p:spPr>
          <a:xfrm>
            <a:off x="1302687" y="1771447"/>
            <a:ext cx="9777351" cy="4247317"/>
          </a:xfrm>
          <a:prstGeom prst="rect">
            <a:avLst/>
          </a:prstGeom>
          <a:noFill/>
        </p:spPr>
        <p:txBody>
          <a:bodyPr wrap="square" rtlCol="0">
            <a:spAutoFit/>
          </a:bodyPr>
          <a:lstStyle/>
          <a:p>
            <a:pPr marL="0" marR="0">
              <a:spcBef>
                <a:spcPts val="0"/>
              </a:spcBef>
              <a:spcAft>
                <a:spcPts val="0"/>
              </a:spcAft>
            </a:pPr>
            <a:r>
              <a:rPr lang="pt-BR" sz="1800" b="1" dirty="0">
                <a:effectLst/>
                <a:latin typeface="Calibri" panose="020F0502020204030204" pitchFamily="34" charset="0"/>
              </a:rPr>
              <a:t>Comparação com o estado da arte</a:t>
            </a:r>
          </a:p>
          <a:p>
            <a:pPr marL="0" marR="0">
              <a:spcBef>
                <a:spcPts val="0"/>
              </a:spcBef>
              <a:spcAft>
                <a:spcPts val="0"/>
              </a:spcAft>
            </a:pPr>
            <a:endParaRPr lang="pt-BR" b="1" dirty="0">
              <a:latin typeface="Calibri" panose="020F0502020204030204" pitchFamily="34" charset="0"/>
            </a:endParaRPr>
          </a:p>
          <a:p>
            <a:pPr marL="0" marR="0">
              <a:spcBef>
                <a:spcPts val="0"/>
              </a:spcBef>
              <a:spcAft>
                <a:spcPts val="0"/>
              </a:spcAft>
            </a:pPr>
            <a:r>
              <a:rPr lang="pt-BR" sz="1800" b="1" dirty="0">
                <a:effectLst/>
                <a:latin typeface="Calibri" panose="020F0502020204030204" pitchFamily="34" charset="0"/>
              </a:rPr>
              <a:t>Criptografia baseada em atributos. </a:t>
            </a:r>
          </a:p>
          <a:p>
            <a:pPr marL="0" marR="0">
              <a:spcBef>
                <a:spcPts val="0"/>
              </a:spcBef>
              <a:spcAft>
                <a:spcPts val="0"/>
              </a:spcAft>
            </a:pPr>
            <a:r>
              <a:rPr lang="pt-BR" sz="1800" dirty="0">
                <a:effectLst/>
                <a:latin typeface="Calibri" panose="020F0502020204030204" pitchFamily="34" charset="0"/>
              </a:rPr>
              <a:t>A criptografia baseada em atributos permite que os dados sejam criptografados para vários atributos de uma só vez. </a:t>
            </a:r>
          </a:p>
          <a:p>
            <a:pPr marL="0" marR="0">
              <a:spcBef>
                <a:spcPts val="0"/>
              </a:spcBef>
              <a:spcAft>
                <a:spcPts val="0"/>
              </a:spcAft>
            </a:pPr>
            <a:r>
              <a:rPr lang="pt-BR" sz="1800" dirty="0">
                <a:effectLst/>
                <a:latin typeface="Calibri" panose="020F0502020204030204" pitchFamily="34" charset="0"/>
              </a:rPr>
              <a:t>Ele segue um modelo um-para-muitos, onde os dados criptografados por uma chave pública podem ser </a:t>
            </a:r>
            <a:r>
              <a:rPr lang="pt-BR" sz="1800" dirty="0" err="1">
                <a:effectLst/>
                <a:latin typeface="Calibri" panose="020F0502020204030204" pitchFamily="34" charset="0"/>
              </a:rPr>
              <a:t>descriptografados</a:t>
            </a:r>
            <a:r>
              <a:rPr lang="pt-BR" sz="1800" dirty="0">
                <a:effectLst/>
                <a:latin typeface="Calibri" panose="020F0502020204030204" pitchFamily="34" charset="0"/>
              </a:rPr>
              <a:t> pela chave privada de cada um dos atributos da chave pública.</a:t>
            </a:r>
          </a:p>
          <a:p>
            <a:pPr marL="0" marR="0">
              <a:spcBef>
                <a:spcPts val="0"/>
              </a:spcBef>
              <a:spcAft>
                <a:spcPts val="0"/>
              </a:spcAft>
            </a:pPr>
            <a:endParaRPr lang="pt-BR" sz="1800" dirty="0">
              <a:effectLst/>
              <a:latin typeface="Calibri" panose="020F0502020204030204" pitchFamily="34" charset="0"/>
            </a:endParaRPr>
          </a:p>
          <a:p>
            <a:pPr marL="0" marR="0">
              <a:spcBef>
                <a:spcPts val="0"/>
              </a:spcBef>
              <a:spcAft>
                <a:spcPts val="0"/>
              </a:spcAft>
            </a:pPr>
            <a:r>
              <a:rPr lang="pt-BR" sz="1800" dirty="0">
                <a:effectLst/>
                <a:latin typeface="Calibri" panose="020F0502020204030204" pitchFamily="34" charset="0"/>
              </a:rPr>
              <a:t>A alteração em um atributo de um valor criptografado pode interromper todo o mapeamento e toda a parte de criptografia precisa ser executada novamente com um novo conjunto de atributos. </a:t>
            </a:r>
          </a:p>
          <a:p>
            <a:pPr marL="0" marR="0">
              <a:spcBef>
                <a:spcPts val="0"/>
              </a:spcBef>
              <a:spcAft>
                <a:spcPts val="0"/>
              </a:spcAft>
            </a:pPr>
            <a:endParaRPr lang="pt-BR" sz="1800" dirty="0">
              <a:effectLst/>
              <a:latin typeface="Calibri" panose="020F0502020204030204" pitchFamily="34" charset="0"/>
            </a:endParaRPr>
          </a:p>
          <a:p>
            <a:pPr marL="0" marR="0">
              <a:spcBef>
                <a:spcPts val="0"/>
              </a:spcBef>
              <a:spcAft>
                <a:spcPts val="0"/>
              </a:spcAft>
            </a:pPr>
            <a:r>
              <a:rPr lang="pt-BR" sz="1800" dirty="0">
                <a:effectLst/>
                <a:latin typeface="Calibri" panose="020F0502020204030204" pitchFamily="34" charset="0"/>
              </a:rPr>
              <a:t>Por outro lado, usando criptografia assimétrica, criamos um modelo um-para-um de dados privados. </a:t>
            </a:r>
          </a:p>
          <a:p>
            <a:pPr marL="0" marR="0">
              <a:spcBef>
                <a:spcPts val="0"/>
              </a:spcBef>
              <a:spcAft>
                <a:spcPts val="0"/>
              </a:spcAft>
            </a:pPr>
            <a:r>
              <a:rPr lang="pt-BR" sz="1800" dirty="0">
                <a:effectLst/>
                <a:latin typeface="Calibri" panose="020F0502020204030204" pitchFamily="34" charset="0"/>
              </a:rPr>
              <a:t>Qualquer alteração em um atributo dos dados não afeta outros atributos, facilitando a adição ou remoção dos usuários a qualquer momento.</a:t>
            </a:r>
          </a:p>
          <a:p>
            <a:pPr marL="0" marR="0">
              <a:spcBef>
                <a:spcPts val="0"/>
              </a:spcBef>
              <a:spcAft>
                <a:spcPts val="0"/>
              </a:spcAft>
            </a:pPr>
            <a:endParaRPr lang="pt-BR" sz="1800" dirty="0">
              <a:effectLst/>
              <a:latin typeface="Calibri" panose="020F0502020204030204" pitchFamily="34" charset="0"/>
            </a:endParaRPr>
          </a:p>
        </p:txBody>
      </p:sp>
    </p:spTree>
    <p:extLst>
      <p:ext uri="{BB962C8B-B14F-4D97-AF65-F5344CB8AC3E}">
        <p14:creationId xmlns:p14="http://schemas.microsoft.com/office/powerpoint/2010/main" val="32497881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a:extLst>
              <a:ext uri="{FF2B5EF4-FFF2-40B4-BE49-F238E27FC236}">
                <a16:creationId xmlns:a16="http://schemas.microsoft.com/office/drawing/2014/main" id="{6850DB1E-561D-4E18-97B8-199F4AFFDD1C}"/>
              </a:ext>
            </a:extLst>
          </p:cNvPr>
          <p:cNvSpPr txBox="1">
            <a:spLocks/>
          </p:cNvSpPr>
          <p:nvPr/>
        </p:nvSpPr>
        <p:spPr>
          <a:xfrm>
            <a:off x="0" y="0"/>
            <a:ext cx="2469953" cy="2486033"/>
          </a:xfrm>
          <a:custGeom>
            <a:avLst/>
            <a:gdLst>
              <a:gd name="connsiteX0" fmla="*/ 5691 w 2469953"/>
              <a:gd name="connsiteY0" fmla="*/ 143427 h 2486033"/>
              <a:gd name="connsiteX1" fmla="*/ 1176994 w 2469953"/>
              <a:gd name="connsiteY1" fmla="*/ 1314730 h 2486033"/>
              <a:gd name="connsiteX2" fmla="*/ 5691 w 2469953"/>
              <a:gd name="connsiteY2" fmla="*/ 2486033 h 2486033"/>
              <a:gd name="connsiteX3" fmla="*/ 0 w 2469953"/>
              <a:gd name="connsiteY3" fmla="*/ 2480342 h 2486033"/>
              <a:gd name="connsiteX4" fmla="*/ 0 w 2469953"/>
              <a:gd name="connsiteY4" fmla="*/ 149118 h 2486033"/>
              <a:gd name="connsiteX5" fmla="*/ 145293 w 2469953"/>
              <a:gd name="connsiteY5" fmla="*/ 0 h 2486033"/>
              <a:gd name="connsiteX6" fmla="*/ 2469953 w 2469953"/>
              <a:gd name="connsiteY6" fmla="*/ 0 h 2486033"/>
              <a:gd name="connsiteX7" fmla="*/ 1307623 w 2469953"/>
              <a:gd name="connsiteY7" fmla="*/ 1162330 h 2486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69953" h="2486033">
                <a:moveTo>
                  <a:pt x="5691" y="143427"/>
                </a:moveTo>
                <a:lnTo>
                  <a:pt x="1176994" y="1314730"/>
                </a:lnTo>
                <a:lnTo>
                  <a:pt x="5691" y="2486033"/>
                </a:lnTo>
                <a:lnTo>
                  <a:pt x="0" y="2480342"/>
                </a:lnTo>
                <a:lnTo>
                  <a:pt x="0" y="149118"/>
                </a:lnTo>
                <a:close/>
                <a:moveTo>
                  <a:pt x="145293" y="0"/>
                </a:moveTo>
                <a:lnTo>
                  <a:pt x="2469953" y="0"/>
                </a:lnTo>
                <a:lnTo>
                  <a:pt x="1307623" y="1162330"/>
                </a:lnTo>
                <a:close/>
              </a:path>
            </a:pathLst>
          </a:custGeom>
          <a:solidFill>
            <a:schemeClr val="accent1">
              <a:lumMod val="40000"/>
              <a:lumOff val="60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ko-KR" altLang="en-US" dirty="0"/>
          </a:p>
        </p:txBody>
      </p:sp>
      <p:sp>
        <p:nvSpPr>
          <p:cNvPr id="22" name="TextBox 21">
            <a:extLst>
              <a:ext uri="{FF2B5EF4-FFF2-40B4-BE49-F238E27FC236}">
                <a16:creationId xmlns:a16="http://schemas.microsoft.com/office/drawing/2014/main" id="{12C6CB43-C3D1-4D80-A988-362864D801F6}"/>
              </a:ext>
            </a:extLst>
          </p:cNvPr>
          <p:cNvSpPr txBox="1">
            <a:spLocks/>
          </p:cNvSpPr>
          <p:nvPr/>
        </p:nvSpPr>
        <p:spPr>
          <a:xfrm>
            <a:off x="1" y="2727240"/>
            <a:ext cx="1166065" cy="2332130"/>
          </a:xfrm>
          <a:custGeom>
            <a:avLst/>
            <a:gdLst>
              <a:gd name="connsiteX0" fmla="*/ 0 w 1166065"/>
              <a:gd name="connsiteY0" fmla="*/ 0 h 2332130"/>
              <a:gd name="connsiteX1" fmla="*/ 1166065 w 1166065"/>
              <a:gd name="connsiteY1" fmla="*/ 1166065 h 2332130"/>
              <a:gd name="connsiteX2" fmla="*/ 0 w 1166065"/>
              <a:gd name="connsiteY2" fmla="*/ 2332130 h 2332130"/>
            </a:gdLst>
            <a:ahLst/>
            <a:cxnLst>
              <a:cxn ang="0">
                <a:pos x="connsiteX0" y="connsiteY0"/>
              </a:cxn>
              <a:cxn ang="0">
                <a:pos x="connsiteX1" y="connsiteY1"/>
              </a:cxn>
              <a:cxn ang="0">
                <a:pos x="connsiteX2" y="connsiteY2"/>
              </a:cxn>
            </a:cxnLst>
            <a:rect l="l" t="t" r="r" b="b"/>
            <a:pathLst>
              <a:path w="1166065" h="2332130">
                <a:moveTo>
                  <a:pt x="0" y="0"/>
                </a:moveTo>
                <a:lnTo>
                  <a:pt x="1166065" y="1166065"/>
                </a:lnTo>
                <a:lnTo>
                  <a:pt x="0" y="2332130"/>
                </a:lnTo>
                <a:close/>
              </a:path>
            </a:pathLst>
          </a:custGeom>
          <a:solidFill>
            <a:schemeClr val="accent1">
              <a:lumMod val="40000"/>
              <a:lumOff val="60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ko-KR" altLang="en-US" dirty="0"/>
          </a:p>
        </p:txBody>
      </p:sp>
      <p:sp>
        <p:nvSpPr>
          <p:cNvPr id="27" name="TextBox 26">
            <a:extLst>
              <a:ext uri="{FF2B5EF4-FFF2-40B4-BE49-F238E27FC236}">
                <a16:creationId xmlns:a16="http://schemas.microsoft.com/office/drawing/2014/main" id="{9D878CAC-FD09-4167-88E2-4F463472EE9C}"/>
              </a:ext>
            </a:extLst>
          </p:cNvPr>
          <p:cNvSpPr txBox="1">
            <a:spLocks/>
          </p:cNvSpPr>
          <p:nvPr/>
        </p:nvSpPr>
        <p:spPr>
          <a:xfrm>
            <a:off x="0" y="5345732"/>
            <a:ext cx="1175590" cy="1512268"/>
          </a:xfrm>
          <a:custGeom>
            <a:avLst/>
            <a:gdLst>
              <a:gd name="connsiteX0" fmla="*/ 4287 w 1175590"/>
              <a:gd name="connsiteY0" fmla="*/ 0 h 1512268"/>
              <a:gd name="connsiteX1" fmla="*/ 1175590 w 1175590"/>
              <a:gd name="connsiteY1" fmla="*/ 1171303 h 1512268"/>
              <a:gd name="connsiteX2" fmla="*/ 834625 w 1175590"/>
              <a:gd name="connsiteY2" fmla="*/ 1512268 h 1512268"/>
              <a:gd name="connsiteX3" fmla="*/ 0 w 1175590"/>
              <a:gd name="connsiteY3" fmla="*/ 1512268 h 1512268"/>
              <a:gd name="connsiteX4" fmla="*/ 0 w 1175590"/>
              <a:gd name="connsiteY4" fmla="*/ 4287 h 1512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5590" h="1512268">
                <a:moveTo>
                  <a:pt x="4287" y="0"/>
                </a:moveTo>
                <a:lnTo>
                  <a:pt x="1175590" y="1171303"/>
                </a:lnTo>
                <a:lnTo>
                  <a:pt x="834625" y="1512268"/>
                </a:lnTo>
                <a:lnTo>
                  <a:pt x="0" y="1512268"/>
                </a:lnTo>
                <a:lnTo>
                  <a:pt x="0" y="4287"/>
                </a:lnTo>
                <a:close/>
              </a:path>
            </a:pathLst>
          </a:custGeom>
          <a:solidFill>
            <a:schemeClr val="accent1">
              <a:lumMod val="40000"/>
              <a:lumOff val="60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ko-KR" altLang="en-US" dirty="0"/>
          </a:p>
        </p:txBody>
      </p:sp>
      <p:sp>
        <p:nvSpPr>
          <p:cNvPr id="40" name="Text Placeholder 10">
            <a:extLst>
              <a:ext uri="{FF2B5EF4-FFF2-40B4-BE49-F238E27FC236}">
                <a16:creationId xmlns:a16="http://schemas.microsoft.com/office/drawing/2014/main" id="{75699713-6AE0-4A17-A192-62B09894798A}"/>
              </a:ext>
            </a:extLst>
          </p:cNvPr>
          <p:cNvSpPr txBox="1">
            <a:spLocks/>
          </p:cNvSpPr>
          <p:nvPr/>
        </p:nvSpPr>
        <p:spPr>
          <a:xfrm>
            <a:off x="0" y="292981"/>
            <a:ext cx="12192000" cy="941670"/>
          </a:xfrm>
          <a:prstGeom prst="rect">
            <a:avLst/>
          </a:prstGeom>
          <a:noFill/>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lnSpc>
                <a:spcPct val="110000"/>
              </a:lnSpc>
              <a:buNone/>
            </a:pPr>
            <a:r>
              <a:rPr lang="pt-BR" altLang="ko-KR" sz="2400" b="1" dirty="0">
                <a:solidFill>
                  <a:schemeClr val="tx1">
                    <a:lumMod val="75000"/>
                    <a:lumOff val="25000"/>
                  </a:schemeClr>
                </a:solidFill>
                <a:latin typeface="+mj-lt"/>
                <a:cs typeface="Arial" pitchFamily="34" charset="0"/>
              </a:rPr>
              <a:t>Solução proposta - Privacidade usando criptografia de chave assimétrica</a:t>
            </a:r>
          </a:p>
        </p:txBody>
      </p:sp>
      <p:sp>
        <p:nvSpPr>
          <p:cNvPr id="39" name="TextBox 38">
            <a:extLst>
              <a:ext uri="{FF2B5EF4-FFF2-40B4-BE49-F238E27FC236}">
                <a16:creationId xmlns:a16="http://schemas.microsoft.com/office/drawing/2014/main" id="{7D998ED4-A105-40ED-8D9A-07EBE0D04111}"/>
              </a:ext>
            </a:extLst>
          </p:cNvPr>
          <p:cNvSpPr txBox="1"/>
          <p:nvPr/>
        </p:nvSpPr>
        <p:spPr>
          <a:xfrm>
            <a:off x="1350561" y="1326216"/>
            <a:ext cx="9777351" cy="5632311"/>
          </a:xfrm>
          <a:prstGeom prst="rect">
            <a:avLst/>
          </a:prstGeom>
          <a:noFill/>
        </p:spPr>
        <p:txBody>
          <a:bodyPr wrap="square" rtlCol="0">
            <a:spAutoFit/>
          </a:bodyPr>
          <a:lstStyle/>
          <a:p>
            <a:pPr marL="0" marR="0">
              <a:spcBef>
                <a:spcPts val="0"/>
              </a:spcBef>
              <a:spcAft>
                <a:spcPts val="0"/>
              </a:spcAft>
            </a:pPr>
            <a:r>
              <a:rPr lang="pt-BR" sz="1800" b="1" dirty="0">
                <a:effectLst/>
                <a:latin typeface="Calibri" panose="020F0502020204030204" pitchFamily="34" charset="0"/>
              </a:rPr>
              <a:t>Limitações da criptografia/</a:t>
            </a:r>
            <a:r>
              <a:rPr lang="pt-BR" sz="1800" b="1" dirty="0" err="1">
                <a:effectLst/>
                <a:latin typeface="Calibri" panose="020F0502020204030204" pitchFamily="34" charset="0"/>
              </a:rPr>
              <a:t>descriptografia</a:t>
            </a:r>
            <a:r>
              <a:rPr lang="pt-BR" sz="1800" b="1" dirty="0">
                <a:effectLst/>
                <a:latin typeface="Calibri" panose="020F0502020204030204" pitchFamily="34" charset="0"/>
              </a:rPr>
              <a:t>  RSA para privacidade de dados</a:t>
            </a:r>
          </a:p>
          <a:p>
            <a:pPr marL="0" marR="0">
              <a:spcBef>
                <a:spcPts val="0"/>
              </a:spcBef>
              <a:spcAft>
                <a:spcPts val="0"/>
              </a:spcAft>
            </a:pPr>
            <a:endParaRPr lang="pt-BR" sz="1800" b="1" dirty="0">
              <a:effectLst/>
              <a:latin typeface="Calibri" panose="020F0502020204030204" pitchFamily="34" charset="0"/>
            </a:endParaRPr>
          </a:p>
          <a:p>
            <a:pPr marL="0" marR="0">
              <a:spcBef>
                <a:spcPts val="0"/>
              </a:spcBef>
              <a:spcAft>
                <a:spcPts val="0"/>
              </a:spcAft>
            </a:pPr>
            <a:r>
              <a:rPr lang="pt-BR" sz="1800" dirty="0">
                <a:effectLst/>
                <a:latin typeface="Calibri" panose="020F0502020204030204" pitchFamily="34" charset="0"/>
              </a:rPr>
              <a:t>As seguintes limitações foram observadas ao usar a criptografia/</a:t>
            </a:r>
            <a:r>
              <a:rPr lang="pt-BR" sz="1800" dirty="0" err="1">
                <a:effectLst/>
                <a:latin typeface="Calibri" panose="020F0502020204030204" pitchFamily="34" charset="0"/>
              </a:rPr>
              <a:t>descriptografia</a:t>
            </a:r>
            <a:r>
              <a:rPr lang="pt-BR" sz="1800" dirty="0">
                <a:effectLst/>
                <a:latin typeface="Calibri" panose="020F0502020204030204" pitchFamily="34" charset="0"/>
              </a:rPr>
              <a:t>  RSA para obter privacidade em redes </a:t>
            </a:r>
            <a:r>
              <a:rPr lang="pt-BR" sz="1800" dirty="0" err="1">
                <a:effectLst/>
                <a:latin typeface="Calibri" panose="020F0502020204030204" pitchFamily="34" charset="0"/>
              </a:rPr>
              <a:t>blockchain</a:t>
            </a:r>
            <a:r>
              <a:rPr lang="pt-BR" sz="1800" dirty="0">
                <a:effectLst/>
                <a:latin typeface="Calibri" panose="020F0502020204030204" pitchFamily="34" charset="0"/>
              </a:rPr>
              <a:t> privadas.</a:t>
            </a:r>
          </a:p>
          <a:p>
            <a:pPr marL="0" marR="0">
              <a:spcBef>
                <a:spcPts val="0"/>
              </a:spcBef>
              <a:spcAft>
                <a:spcPts val="0"/>
              </a:spcAft>
            </a:pPr>
            <a:endParaRPr lang="pt-BR" sz="1800" dirty="0">
              <a:effectLst/>
              <a:latin typeface="Calibri" panose="020F0502020204030204" pitchFamily="34" charset="0"/>
            </a:endParaRPr>
          </a:p>
          <a:p>
            <a:pPr marL="0" marR="0">
              <a:spcBef>
                <a:spcPts val="0"/>
              </a:spcBef>
              <a:spcAft>
                <a:spcPts val="0"/>
              </a:spcAft>
            </a:pPr>
            <a:r>
              <a:rPr lang="pt-BR" sz="1800" b="1" dirty="0">
                <a:effectLst/>
                <a:latin typeface="Calibri" panose="020F0502020204030204" pitchFamily="34" charset="0"/>
              </a:rPr>
              <a:t>Inconsistência de preenchimento. </a:t>
            </a:r>
          </a:p>
          <a:p>
            <a:pPr marL="0" marR="0">
              <a:spcBef>
                <a:spcPts val="0"/>
              </a:spcBef>
              <a:spcAft>
                <a:spcPts val="0"/>
              </a:spcAft>
            </a:pPr>
            <a:r>
              <a:rPr lang="pt-BR" sz="1800" dirty="0">
                <a:effectLst/>
                <a:latin typeface="Calibri" panose="020F0502020204030204" pitchFamily="34" charset="0"/>
              </a:rPr>
              <a:t>Estruturas de </a:t>
            </a:r>
            <a:r>
              <a:rPr lang="pt-BR" sz="1800" dirty="0" err="1">
                <a:effectLst/>
                <a:latin typeface="Calibri" panose="020F0502020204030204" pitchFamily="34" charset="0"/>
              </a:rPr>
              <a:t>blockchain</a:t>
            </a:r>
            <a:r>
              <a:rPr lang="pt-BR" sz="1800" dirty="0">
                <a:effectLst/>
                <a:latin typeface="Calibri" panose="020F0502020204030204" pitchFamily="34" charset="0"/>
              </a:rPr>
              <a:t> privadas que dependem da consistência de dados para consenso podem enfrentar problemas com preenchimento em RSA </a:t>
            </a:r>
            <a:r>
              <a:rPr lang="pt-BR" sz="1800" dirty="0" err="1">
                <a:effectLst/>
                <a:latin typeface="Calibri" panose="020F0502020204030204" pitchFamily="34" charset="0"/>
              </a:rPr>
              <a:t>Encryption</a:t>
            </a:r>
            <a:r>
              <a:rPr lang="pt-BR" sz="1800" dirty="0">
                <a:effectLst/>
                <a:latin typeface="Calibri" panose="020F0502020204030204" pitchFamily="34" charset="0"/>
              </a:rPr>
              <a:t>/</a:t>
            </a:r>
            <a:r>
              <a:rPr lang="pt-BR" sz="1800" dirty="0" err="1">
                <a:effectLst/>
                <a:latin typeface="Calibri" panose="020F0502020204030204" pitchFamily="34" charset="0"/>
              </a:rPr>
              <a:t>Decryption</a:t>
            </a:r>
            <a:r>
              <a:rPr lang="pt-BR" sz="1800" dirty="0">
                <a:effectLst/>
                <a:latin typeface="Calibri" panose="020F0502020204030204" pitchFamily="34" charset="0"/>
              </a:rPr>
              <a:t>.</a:t>
            </a:r>
          </a:p>
          <a:p>
            <a:pPr marL="0" marR="0">
              <a:spcBef>
                <a:spcPts val="0"/>
              </a:spcBef>
              <a:spcAft>
                <a:spcPts val="0"/>
              </a:spcAft>
            </a:pPr>
            <a:endParaRPr lang="pt-BR" sz="1800" dirty="0">
              <a:effectLst/>
              <a:latin typeface="Calibri" panose="020F0502020204030204" pitchFamily="34" charset="0"/>
            </a:endParaRPr>
          </a:p>
          <a:p>
            <a:pPr marL="0" marR="0">
              <a:spcBef>
                <a:spcPts val="0"/>
              </a:spcBef>
              <a:spcAft>
                <a:spcPts val="0"/>
              </a:spcAft>
            </a:pPr>
            <a:r>
              <a:rPr lang="pt-BR" sz="1800" dirty="0">
                <a:effectLst/>
                <a:latin typeface="Calibri" panose="020F0502020204030204" pitchFamily="34" charset="0"/>
              </a:rPr>
              <a:t>Para evitar ataques de dicionário, o preenchimento na criptografia RSA produz diferentes saídas criptografadas para a mesma entrada. </a:t>
            </a:r>
          </a:p>
          <a:p>
            <a:pPr marL="0" marR="0">
              <a:spcBef>
                <a:spcPts val="0"/>
              </a:spcBef>
              <a:spcAft>
                <a:spcPts val="0"/>
              </a:spcAft>
            </a:pPr>
            <a:endParaRPr lang="pt-BR" sz="1800" dirty="0">
              <a:effectLst/>
              <a:latin typeface="Calibri" panose="020F0502020204030204" pitchFamily="34" charset="0"/>
            </a:endParaRPr>
          </a:p>
          <a:p>
            <a:pPr marL="0" marR="0">
              <a:spcBef>
                <a:spcPts val="0"/>
              </a:spcBef>
              <a:spcAft>
                <a:spcPts val="0"/>
              </a:spcAft>
            </a:pPr>
            <a:r>
              <a:rPr lang="pt-BR" sz="1800" dirty="0">
                <a:effectLst/>
                <a:latin typeface="Calibri" panose="020F0502020204030204" pitchFamily="34" charset="0"/>
              </a:rPr>
              <a:t>Como algumas das </a:t>
            </a:r>
            <a:r>
              <a:rPr lang="pt-BR" sz="1800" dirty="0" err="1">
                <a:effectLst/>
                <a:latin typeface="Calibri" panose="020F0502020204030204" pitchFamily="34" charset="0"/>
              </a:rPr>
              <a:t>blockchains</a:t>
            </a:r>
            <a:r>
              <a:rPr lang="pt-BR" sz="1800" dirty="0">
                <a:effectLst/>
                <a:latin typeface="Calibri" panose="020F0502020204030204" pitchFamily="34" charset="0"/>
              </a:rPr>
              <a:t> privadas, como o </a:t>
            </a:r>
            <a:r>
              <a:rPr lang="pt-BR" sz="1800" dirty="0" err="1">
                <a:effectLst/>
                <a:latin typeface="Calibri" panose="020F0502020204030204" pitchFamily="34" charset="0"/>
              </a:rPr>
              <a:t>Fabric</a:t>
            </a:r>
            <a:r>
              <a:rPr lang="pt-BR" sz="1800" dirty="0">
                <a:effectLst/>
                <a:latin typeface="Calibri" panose="020F0502020204030204" pitchFamily="34" charset="0"/>
              </a:rPr>
              <a:t>, dependem da consistência dos dados dos resultados das transações executadas durante a fase de consenso, o uso do preenchimento causa diferentes saídas de transações de diferentes organizações. </a:t>
            </a:r>
          </a:p>
          <a:p>
            <a:pPr marL="0" marR="0">
              <a:spcBef>
                <a:spcPts val="0"/>
              </a:spcBef>
              <a:spcAft>
                <a:spcPts val="0"/>
              </a:spcAft>
            </a:pPr>
            <a:endParaRPr lang="pt-BR" sz="1800" dirty="0">
              <a:effectLst/>
              <a:latin typeface="Calibri" panose="020F0502020204030204" pitchFamily="34" charset="0"/>
            </a:endParaRPr>
          </a:p>
          <a:p>
            <a:pPr marL="0" marR="0">
              <a:spcBef>
                <a:spcPts val="0"/>
              </a:spcBef>
              <a:spcAft>
                <a:spcPts val="0"/>
              </a:spcAft>
            </a:pPr>
            <a:r>
              <a:rPr lang="pt-BR" sz="1800" dirty="0">
                <a:effectLst/>
                <a:latin typeface="Calibri" panose="020F0502020204030204" pitchFamily="34" charset="0"/>
              </a:rPr>
              <a:t>Isso pode fazer com que o consenso falhe. </a:t>
            </a:r>
          </a:p>
          <a:p>
            <a:pPr marL="0" marR="0">
              <a:spcBef>
                <a:spcPts val="0"/>
              </a:spcBef>
              <a:spcAft>
                <a:spcPts val="0"/>
              </a:spcAft>
            </a:pPr>
            <a:r>
              <a:rPr lang="pt-BR" sz="1800" dirty="0">
                <a:effectLst/>
                <a:latin typeface="Calibri" panose="020F0502020204030204" pitchFamily="34" charset="0"/>
              </a:rPr>
              <a:t>Para evitar isso, o preenchimento é desativado para nossa abordagem, o que o torna mais propenso a ataques de dicionário.</a:t>
            </a:r>
          </a:p>
          <a:p>
            <a:pPr marL="0" marR="0">
              <a:spcBef>
                <a:spcPts val="0"/>
              </a:spcBef>
              <a:spcAft>
                <a:spcPts val="0"/>
              </a:spcAft>
            </a:pPr>
            <a:endParaRPr lang="pt-BR" sz="1800" dirty="0">
              <a:effectLst/>
              <a:latin typeface="Calibri" panose="020F0502020204030204" pitchFamily="34" charset="0"/>
            </a:endParaRPr>
          </a:p>
        </p:txBody>
      </p:sp>
    </p:spTree>
    <p:extLst>
      <p:ext uri="{BB962C8B-B14F-4D97-AF65-F5344CB8AC3E}">
        <p14:creationId xmlns:p14="http://schemas.microsoft.com/office/powerpoint/2010/main" val="26469514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a:extLst>
              <a:ext uri="{FF2B5EF4-FFF2-40B4-BE49-F238E27FC236}">
                <a16:creationId xmlns:a16="http://schemas.microsoft.com/office/drawing/2014/main" id="{6850DB1E-561D-4E18-97B8-199F4AFFDD1C}"/>
              </a:ext>
            </a:extLst>
          </p:cNvPr>
          <p:cNvSpPr txBox="1">
            <a:spLocks/>
          </p:cNvSpPr>
          <p:nvPr/>
        </p:nvSpPr>
        <p:spPr>
          <a:xfrm>
            <a:off x="0" y="0"/>
            <a:ext cx="2469953" cy="2486033"/>
          </a:xfrm>
          <a:custGeom>
            <a:avLst/>
            <a:gdLst>
              <a:gd name="connsiteX0" fmla="*/ 5691 w 2469953"/>
              <a:gd name="connsiteY0" fmla="*/ 143427 h 2486033"/>
              <a:gd name="connsiteX1" fmla="*/ 1176994 w 2469953"/>
              <a:gd name="connsiteY1" fmla="*/ 1314730 h 2486033"/>
              <a:gd name="connsiteX2" fmla="*/ 5691 w 2469953"/>
              <a:gd name="connsiteY2" fmla="*/ 2486033 h 2486033"/>
              <a:gd name="connsiteX3" fmla="*/ 0 w 2469953"/>
              <a:gd name="connsiteY3" fmla="*/ 2480342 h 2486033"/>
              <a:gd name="connsiteX4" fmla="*/ 0 w 2469953"/>
              <a:gd name="connsiteY4" fmla="*/ 149118 h 2486033"/>
              <a:gd name="connsiteX5" fmla="*/ 145293 w 2469953"/>
              <a:gd name="connsiteY5" fmla="*/ 0 h 2486033"/>
              <a:gd name="connsiteX6" fmla="*/ 2469953 w 2469953"/>
              <a:gd name="connsiteY6" fmla="*/ 0 h 2486033"/>
              <a:gd name="connsiteX7" fmla="*/ 1307623 w 2469953"/>
              <a:gd name="connsiteY7" fmla="*/ 1162330 h 2486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69953" h="2486033">
                <a:moveTo>
                  <a:pt x="5691" y="143427"/>
                </a:moveTo>
                <a:lnTo>
                  <a:pt x="1176994" y="1314730"/>
                </a:lnTo>
                <a:lnTo>
                  <a:pt x="5691" y="2486033"/>
                </a:lnTo>
                <a:lnTo>
                  <a:pt x="0" y="2480342"/>
                </a:lnTo>
                <a:lnTo>
                  <a:pt x="0" y="149118"/>
                </a:lnTo>
                <a:close/>
                <a:moveTo>
                  <a:pt x="145293" y="0"/>
                </a:moveTo>
                <a:lnTo>
                  <a:pt x="2469953" y="0"/>
                </a:lnTo>
                <a:lnTo>
                  <a:pt x="1307623" y="1162330"/>
                </a:lnTo>
                <a:close/>
              </a:path>
            </a:pathLst>
          </a:custGeom>
          <a:solidFill>
            <a:schemeClr val="accent1">
              <a:lumMod val="40000"/>
              <a:lumOff val="60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ko-KR" altLang="en-US" dirty="0"/>
          </a:p>
        </p:txBody>
      </p:sp>
      <p:sp>
        <p:nvSpPr>
          <p:cNvPr id="22" name="TextBox 21">
            <a:extLst>
              <a:ext uri="{FF2B5EF4-FFF2-40B4-BE49-F238E27FC236}">
                <a16:creationId xmlns:a16="http://schemas.microsoft.com/office/drawing/2014/main" id="{12C6CB43-C3D1-4D80-A988-362864D801F6}"/>
              </a:ext>
            </a:extLst>
          </p:cNvPr>
          <p:cNvSpPr txBox="1">
            <a:spLocks/>
          </p:cNvSpPr>
          <p:nvPr/>
        </p:nvSpPr>
        <p:spPr>
          <a:xfrm>
            <a:off x="1" y="2727240"/>
            <a:ext cx="1166065" cy="2332130"/>
          </a:xfrm>
          <a:custGeom>
            <a:avLst/>
            <a:gdLst>
              <a:gd name="connsiteX0" fmla="*/ 0 w 1166065"/>
              <a:gd name="connsiteY0" fmla="*/ 0 h 2332130"/>
              <a:gd name="connsiteX1" fmla="*/ 1166065 w 1166065"/>
              <a:gd name="connsiteY1" fmla="*/ 1166065 h 2332130"/>
              <a:gd name="connsiteX2" fmla="*/ 0 w 1166065"/>
              <a:gd name="connsiteY2" fmla="*/ 2332130 h 2332130"/>
            </a:gdLst>
            <a:ahLst/>
            <a:cxnLst>
              <a:cxn ang="0">
                <a:pos x="connsiteX0" y="connsiteY0"/>
              </a:cxn>
              <a:cxn ang="0">
                <a:pos x="connsiteX1" y="connsiteY1"/>
              </a:cxn>
              <a:cxn ang="0">
                <a:pos x="connsiteX2" y="connsiteY2"/>
              </a:cxn>
            </a:cxnLst>
            <a:rect l="l" t="t" r="r" b="b"/>
            <a:pathLst>
              <a:path w="1166065" h="2332130">
                <a:moveTo>
                  <a:pt x="0" y="0"/>
                </a:moveTo>
                <a:lnTo>
                  <a:pt x="1166065" y="1166065"/>
                </a:lnTo>
                <a:lnTo>
                  <a:pt x="0" y="2332130"/>
                </a:lnTo>
                <a:close/>
              </a:path>
            </a:pathLst>
          </a:custGeom>
          <a:solidFill>
            <a:schemeClr val="accent1">
              <a:lumMod val="40000"/>
              <a:lumOff val="60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ko-KR" altLang="en-US" dirty="0"/>
          </a:p>
        </p:txBody>
      </p:sp>
      <p:sp>
        <p:nvSpPr>
          <p:cNvPr id="27" name="TextBox 26">
            <a:extLst>
              <a:ext uri="{FF2B5EF4-FFF2-40B4-BE49-F238E27FC236}">
                <a16:creationId xmlns:a16="http://schemas.microsoft.com/office/drawing/2014/main" id="{9D878CAC-FD09-4167-88E2-4F463472EE9C}"/>
              </a:ext>
            </a:extLst>
          </p:cNvPr>
          <p:cNvSpPr txBox="1">
            <a:spLocks/>
          </p:cNvSpPr>
          <p:nvPr/>
        </p:nvSpPr>
        <p:spPr>
          <a:xfrm>
            <a:off x="0" y="5345732"/>
            <a:ext cx="1175590" cy="1512268"/>
          </a:xfrm>
          <a:custGeom>
            <a:avLst/>
            <a:gdLst>
              <a:gd name="connsiteX0" fmla="*/ 4287 w 1175590"/>
              <a:gd name="connsiteY0" fmla="*/ 0 h 1512268"/>
              <a:gd name="connsiteX1" fmla="*/ 1175590 w 1175590"/>
              <a:gd name="connsiteY1" fmla="*/ 1171303 h 1512268"/>
              <a:gd name="connsiteX2" fmla="*/ 834625 w 1175590"/>
              <a:gd name="connsiteY2" fmla="*/ 1512268 h 1512268"/>
              <a:gd name="connsiteX3" fmla="*/ 0 w 1175590"/>
              <a:gd name="connsiteY3" fmla="*/ 1512268 h 1512268"/>
              <a:gd name="connsiteX4" fmla="*/ 0 w 1175590"/>
              <a:gd name="connsiteY4" fmla="*/ 4287 h 1512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5590" h="1512268">
                <a:moveTo>
                  <a:pt x="4287" y="0"/>
                </a:moveTo>
                <a:lnTo>
                  <a:pt x="1175590" y="1171303"/>
                </a:lnTo>
                <a:lnTo>
                  <a:pt x="834625" y="1512268"/>
                </a:lnTo>
                <a:lnTo>
                  <a:pt x="0" y="1512268"/>
                </a:lnTo>
                <a:lnTo>
                  <a:pt x="0" y="4287"/>
                </a:lnTo>
                <a:close/>
              </a:path>
            </a:pathLst>
          </a:custGeom>
          <a:solidFill>
            <a:schemeClr val="accent1">
              <a:lumMod val="40000"/>
              <a:lumOff val="60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ko-KR" altLang="en-US" dirty="0"/>
          </a:p>
        </p:txBody>
      </p:sp>
      <p:sp>
        <p:nvSpPr>
          <p:cNvPr id="40" name="Text Placeholder 10">
            <a:extLst>
              <a:ext uri="{FF2B5EF4-FFF2-40B4-BE49-F238E27FC236}">
                <a16:creationId xmlns:a16="http://schemas.microsoft.com/office/drawing/2014/main" id="{75699713-6AE0-4A17-A192-62B09894798A}"/>
              </a:ext>
            </a:extLst>
          </p:cNvPr>
          <p:cNvSpPr txBox="1">
            <a:spLocks/>
          </p:cNvSpPr>
          <p:nvPr/>
        </p:nvSpPr>
        <p:spPr>
          <a:xfrm>
            <a:off x="0" y="292981"/>
            <a:ext cx="12192000" cy="941670"/>
          </a:xfrm>
          <a:prstGeom prst="rect">
            <a:avLst/>
          </a:prstGeom>
          <a:noFill/>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lnSpc>
                <a:spcPct val="110000"/>
              </a:lnSpc>
              <a:buNone/>
            </a:pPr>
            <a:r>
              <a:rPr lang="pt-BR" altLang="ko-KR" sz="2400" b="1" dirty="0">
                <a:solidFill>
                  <a:schemeClr val="tx1">
                    <a:lumMod val="75000"/>
                    <a:lumOff val="25000"/>
                  </a:schemeClr>
                </a:solidFill>
                <a:latin typeface="+mj-lt"/>
                <a:cs typeface="Arial" pitchFamily="34" charset="0"/>
              </a:rPr>
              <a:t>Solução proposta - Privacidade usando criptografia de chave assimétrica</a:t>
            </a:r>
          </a:p>
        </p:txBody>
      </p:sp>
      <p:sp>
        <p:nvSpPr>
          <p:cNvPr id="39" name="TextBox 38">
            <a:extLst>
              <a:ext uri="{FF2B5EF4-FFF2-40B4-BE49-F238E27FC236}">
                <a16:creationId xmlns:a16="http://schemas.microsoft.com/office/drawing/2014/main" id="{7D998ED4-A105-40ED-8D9A-07EBE0D04111}"/>
              </a:ext>
            </a:extLst>
          </p:cNvPr>
          <p:cNvSpPr txBox="1"/>
          <p:nvPr/>
        </p:nvSpPr>
        <p:spPr>
          <a:xfrm>
            <a:off x="1350561" y="1326216"/>
            <a:ext cx="9777351" cy="4524315"/>
          </a:xfrm>
          <a:prstGeom prst="rect">
            <a:avLst/>
          </a:prstGeom>
          <a:noFill/>
        </p:spPr>
        <p:txBody>
          <a:bodyPr wrap="square" rtlCol="0">
            <a:spAutoFit/>
          </a:bodyPr>
          <a:lstStyle/>
          <a:p>
            <a:pPr marL="0" marR="0">
              <a:spcBef>
                <a:spcPts val="0"/>
              </a:spcBef>
              <a:spcAft>
                <a:spcPts val="0"/>
              </a:spcAft>
            </a:pPr>
            <a:r>
              <a:rPr lang="pt-BR" sz="1800" b="1" dirty="0">
                <a:effectLst/>
                <a:latin typeface="Calibri" panose="020F0502020204030204" pitchFamily="34" charset="0"/>
              </a:rPr>
              <a:t>Limitações da criptografia/</a:t>
            </a:r>
            <a:r>
              <a:rPr lang="pt-BR" sz="1800" b="1" dirty="0" err="1">
                <a:effectLst/>
                <a:latin typeface="Calibri" panose="020F0502020204030204" pitchFamily="34" charset="0"/>
              </a:rPr>
              <a:t>descriptografia</a:t>
            </a:r>
            <a:r>
              <a:rPr lang="pt-BR" sz="1800" b="1" dirty="0">
                <a:effectLst/>
                <a:latin typeface="Calibri" panose="020F0502020204030204" pitchFamily="34" charset="0"/>
              </a:rPr>
              <a:t>  RSA para privacidade de dados</a:t>
            </a:r>
          </a:p>
          <a:p>
            <a:pPr marL="0" marR="0">
              <a:spcBef>
                <a:spcPts val="0"/>
              </a:spcBef>
              <a:spcAft>
                <a:spcPts val="0"/>
              </a:spcAft>
            </a:pPr>
            <a:endParaRPr lang="pt-BR" sz="1800" b="1" dirty="0">
              <a:effectLst/>
              <a:latin typeface="Calibri" panose="020F0502020204030204" pitchFamily="34" charset="0"/>
            </a:endParaRPr>
          </a:p>
          <a:p>
            <a:pPr marL="0" marR="0">
              <a:spcBef>
                <a:spcPts val="0"/>
              </a:spcBef>
              <a:spcAft>
                <a:spcPts val="0"/>
              </a:spcAft>
            </a:pPr>
            <a:r>
              <a:rPr lang="pt-BR" sz="1800" b="1" dirty="0">
                <a:effectLst/>
                <a:latin typeface="Calibri" panose="020F0502020204030204" pitchFamily="34" charset="0"/>
              </a:rPr>
              <a:t>Dependência de transação em dados privados criptografados. </a:t>
            </a:r>
          </a:p>
          <a:p>
            <a:pPr marL="0" marR="0">
              <a:spcBef>
                <a:spcPts val="0"/>
              </a:spcBef>
              <a:spcAft>
                <a:spcPts val="0"/>
              </a:spcAft>
            </a:pPr>
            <a:r>
              <a:rPr lang="pt-BR" sz="1800" dirty="0">
                <a:effectLst/>
                <a:latin typeface="Calibri" panose="020F0502020204030204" pitchFamily="34" charset="0"/>
              </a:rPr>
              <a:t>As transações que dependem de um atributo de dados privados criptografados acontecem em duas partes. </a:t>
            </a:r>
          </a:p>
          <a:p>
            <a:pPr marL="0" marR="0">
              <a:spcBef>
                <a:spcPts val="0"/>
              </a:spcBef>
              <a:spcAft>
                <a:spcPts val="0"/>
              </a:spcAft>
            </a:pPr>
            <a:endParaRPr lang="pt-BR" sz="1800" dirty="0">
              <a:effectLst/>
              <a:latin typeface="Calibri" panose="020F0502020204030204" pitchFamily="34" charset="0"/>
            </a:endParaRPr>
          </a:p>
          <a:p>
            <a:pPr marL="0" marR="0">
              <a:spcBef>
                <a:spcPts val="0"/>
              </a:spcBef>
              <a:spcAft>
                <a:spcPts val="0"/>
              </a:spcAft>
            </a:pPr>
            <a:r>
              <a:rPr lang="pt-BR" sz="1800" dirty="0">
                <a:effectLst/>
                <a:latin typeface="Calibri" panose="020F0502020204030204" pitchFamily="34" charset="0"/>
              </a:rPr>
              <a:t>Primeiro, o proprietário do atributo de dados privados consulta o valor criptografado do </a:t>
            </a:r>
            <a:r>
              <a:rPr lang="pt-BR" sz="1800" dirty="0" err="1">
                <a:effectLst/>
                <a:latin typeface="Calibri" panose="020F0502020204030204" pitchFamily="34" charset="0"/>
              </a:rPr>
              <a:t>blockchain</a:t>
            </a:r>
            <a:r>
              <a:rPr lang="pt-BR" sz="1800" dirty="0">
                <a:effectLst/>
                <a:latin typeface="Calibri" panose="020F0502020204030204" pitchFamily="34" charset="0"/>
              </a:rPr>
              <a:t> e o </a:t>
            </a:r>
            <a:r>
              <a:rPr lang="pt-BR" sz="1800" dirty="0" err="1">
                <a:effectLst/>
                <a:latin typeface="Calibri" panose="020F0502020204030204" pitchFamily="34" charset="0"/>
              </a:rPr>
              <a:t>descriptografa</a:t>
            </a:r>
            <a:r>
              <a:rPr lang="pt-BR" sz="1800" dirty="0">
                <a:effectLst/>
                <a:latin typeface="Calibri" panose="020F0502020204030204" pitchFamily="34" charset="0"/>
              </a:rPr>
              <a:t> off-</a:t>
            </a:r>
            <a:r>
              <a:rPr lang="pt-BR" sz="1800" dirty="0" err="1">
                <a:effectLst/>
                <a:latin typeface="Calibri" panose="020F0502020204030204" pitchFamily="34" charset="0"/>
              </a:rPr>
              <a:t>chain</a:t>
            </a:r>
            <a:r>
              <a:rPr lang="pt-BR" sz="1800" dirty="0">
                <a:effectLst/>
                <a:latin typeface="Calibri" panose="020F0502020204030204" pitchFamily="34" charset="0"/>
              </a:rPr>
              <a:t>. </a:t>
            </a:r>
          </a:p>
          <a:p>
            <a:pPr marL="0" marR="0">
              <a:spcBef>
                <a:spcPts val="0"/>
              </a:spcBef>
              <a:spcAft>
                <a:spcPts val="0"/>
              </a:spcAft>
            </a:pPr>
            <a:endParaRPr lang="pt-BR" sz="1800" dirty="0">
              <a:effectLst/>
              <a:latin typeface="Calibri" panose="020F0502020204030204" pitchFamily="34" charset="0"/>
            </a:endParaRPr>
          </a:p>
          <a:p>
            <a:pPr marL="0" marR="0">
              <a:spcBef>
                <a:spcPts val="0"/>
              </a:spcBef>
              <a:spcAft>
                <a:spcPts val="0"/>
              </a:spcAft>
            </a:pPr>
            <a:r>
              <a:rPr lang="pt-BR" sz="1800" dirty="0">
                <a:effectLst/>
                <a:latin typeface="Calibri" panose="020F0502020204030204" pitchFamily="34" charset="0"/>
              </a:rPr>
              <a:t>Em segundo lugar, os dados </a:t>
            </a:r>
            <a:r>
              <a:rPr lang="pt-BR" sz="1800" dirty="0" err="1">
                <a:effectLst/>
                <a:latin typeface="Calibri" panose="020F0502020204030204" pitchFamily="34" charset="0"/>
              </a:rPr>
              <a:t>descriptografados</a:t>
            </a:r>
            <a:r>
              <a:rPr lang="pt-BR" sz="1800" dirty="0">
                <a:effectLst/>
                <a:latin typeface="Calibri" panose="020F0502020204030204" pitchFamily="34" charset="0"/>
              </a:rPr>
              <a:t> são então encaminhados para a transação dependente. </a:t>
            </a:r>
          </a:p>
          <a:p>
            <a:pPr marL="0" marR="0">
              <a:spcBef>
                <a:spcPts val="0"/>
              </a:spcBef>
              <a:spcAft>
                <a:spcPts val="0"/>
              </a:spcAft>
            </a:pPr>
            <a:r>
              <a:rPr lang="pt-BR" sz="1800" dirty="0">
                <a:effectLst/>
                <a:latin typeface="Calibri" panose="020F0502020204030204" pitchFamily="34" charset="0"/>
              </a:rPr>
              <a:t>Estruturas como o </a:t>
            </a:r>
            <a:r>
              <a:rPr lang="pt-BR" sz="1800" dirty="0" err="1">
                <a:effectLst/>
                <a:latin typeface="Calibri" panose="020F0502020204030204" pitchFamily="34" charset="0"/>
              </a:rPr>
              <a:t>Hyperledger</a:t>
            </a:r>
            <a:r>
              <a:rPr lang="pt-BR" sz="1800" dirty="0">
                <a:effectLst/>
                <a:latin typeface="Calibri" panose="020F0502020204030204" pitchFamily="34" charset="0"/>
              </a:rPr>
              <a:t> </a:t>
            </a:r>
            <a:r>
              <a:rPr lang="pt-BR" sz="1800" dirty="0" err="1">
                <a:effectLst/>
                <a:latin typeface="Calibri" panose="020F0502020204030204" pitchFamily="34" charset="0"/>
              </a:rPr>
              <a:t>Fabric</a:t>
            </a:r>
            <a:r>
              <a:rPr lang="pt-BR" sz="1800" dirty="0">
                <a:effectLst/>
                <a:latin typeface="Calibri" panose="020F0502020204030204" pitchFamily="34" charset="0"/>
              </a:rPr>
              <a:t> suportam mapas transitórios para passar esses dados confidenciais como parte de uma transação. </a:t>
            </a:r>
          </a:p>
          <a:p>
            <a:pPr marL="0" marR="0">
              <a:spcBef>
                <a:spcPts val="0"/>
              </a:spcBef>
              <a:spcAft>
                <a:spcPts val="0"/>
              </a:spcAft>
            </a:pPr>
            <a:endParaRPr lang="pt-BR" sz="1800" dirty="0">
              <a:effectLst/>
              <a:latin typeface="Calibri" panose="020F0502020204030204" pitchFamily="34" charset="0"/>
            </a:endParaRPr>
          </a:p>
          <a:p>
            <a:pPr marL="0" marR="0">
              <a:spcBef>
                <a:spcPts val="0"/>
              </a:spcBef>
              <a:spcAft>
                <a:spcPts val="0"/>
              </a:spcAft>
            </a:pPr>
            <a:r>
              <a:rPr lang="pt-BR" sz="1800" dirty="0">
                <a:effectLst/>
                <a:latin typeface="Calibri" panose="020F0502020204030204" pitchFamily="34" charset="0"/>
              </a:rPr>
              <a:t>Ele garante que os dados estejam disponíveis apenas durante a fase de execução e sejam liberados após a conclusão da transação.</a:t>
            </a:r>
          </a:p>
          <a:p>
            <a:pPr marL="0" marR="0">
              <a:spcBef>
                <a:spcPts val="0"/>
              </a:spcBef>
              <a:spcAft>
                <a:spcPts val="0"/>
              </a:spcAft>
            </a:pPr>
            <a:endParaRPr lang="pt-BR" sz="1800" dirty="0">
              <a:effectLst/>
              <a:latin typeface="Calibri" panose="020F0502020204030204" pitchFamily="34" charset="0"/>
            </a:endParaRPr>
          </a:p>
        </p:txBody>
      </p:sp>
    </p:spTree>
    <p:extLst>
      <p:ext uri="{BB962C8B-B14F-4D97-AF65-F5344CB8AC3E}">
        <p14:creationId xmlns:p14="http://schemas.microsoft.com/office/powerpoint/2010/main" val="232222000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a:extLst>
              <a:ext uri="{FF2B5EF4-FFF2-40B4-BE49-F238E27FC236}">
                <a16:creationId xmlns:a16="http://schemas.microsoft.com/office/drawing/2014/main" id="{6850DB1E-561D-4E18-97B8-199F4AFFDD1C}"/>
              </a:ext>
            </a:extLst>
          </p:cNvPr>
          <p:cNvSpPr txBox="1">
            <a:spLocks/>
          </p:cNvSpPr>
          <p:nvPr/>
        </p:nvSpPr>
        <p:spPr>
          <a:xfrm>
            <a:off x="0" y="0"/>
            <a:ext cx="2469953" cy="2486033"/>
          </a:xfrm>
          <a:custGeom>
            <a:avLst/>
            <a:gdLst>
              <a:gd name="connsiteX0" fmla="*/ 5691 w 2469953"/>
              <a:gd name="connsiteY0" fmla="*/ 143427 h 2486033"/>
              <a:gd name="connsiteX1" fmla="*/ 1176994 w 2469953"/>
              <a:gd name="connsiteY1" fmla="*/ 1314730 h 2486033"/>
              <a:gd name="connsiteX2" fmla="*/ 5691 w 2469953"/>
              <a:gd name="connsiteY2" fmla="*/ 2486033 h 2486033"/>
              <a:gd name="connsiteX3" fmla="*/ 0 w 2469953"/>
              <a:gd name="connsiteY3" fmla="*/ 2480342 h 2486033"/>
              <a:gd name="connsiteX4" fmla="*/ 0 w 2469953"/>
              <a:gd name="connsiteY4" fmla="*/ 149118 h 2486033"/>
              <a:gd name="connsiteX5" fmla="*/ 145293 w 2469953"/>
              <a:gd name="connsiteY5" fmla="*/ 0 h 2486033"/>
              <a:gd name="connsiteX6" fmla="*/ 2469953 w 2469953"/>
              <a:gd name="connsiteY6" fmla="*/ 0 h 2486033"/>
              <a:gd name="connsiteX7" fmla="*/ 1307623 w 2469953"/>
              <a:gd name="connsiteY7" fmla="*/ 1162330 h 2486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69953" h="2486033">
                <a:moveTo>
                  <a:pt x="5691" y="143427"/>
                </a:moveTo>
                <a:lnTo>
                  <a:pt x="1176994" y="1314730"/>
                </a:lnTo>
                <a:lnTo>
                  <a:pt x="5691" y="2486033"/>
                </a:lnTo>
                <a:lnTo>
                  <a:pt x="0" y="2480342"/>
                </a:lnTo>
                <a:lnTo>
                  <a:pt x="0" y="149118"/>
                </a:lnTo>
                <a:close/>
                <a:moveTo>
                  <a:pt x="145293" y="0"/>
                </a:moveTo>
                <a:lnTo>
                  <a:pt x="2469953" y="0"/>
                </a:lnTo>
                <a:lnTo>
                  <a:pt x="1307623" y="1162330"/>
                </a:lnTo>
                <a:close/>
              </a:path>
            </a:pathLst>
          </a:custGeom>
          <a:solidFill>
            <a:schemeClr val="accent1">
              <a:lumMod val="40000"/>
              <a:lumOff val="60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ko-KR" altLang="en-US" dirty="0"/>
          </a:p>
        </p:txBody>
      </p:sp>
      <p:sp>
        <p:nvSpPr>
          <p:cNvPr id="22" name="TextBox 21">
            <a:extLst>
              <a:ext uri="{FF2B5EF4-FFF2-40B4-BE49-F238E27FC236}">
                <a16:creationId xmlns:a16="http://schemas.microsoft.com/office/drawing/2014/main" id="{12C6CB43-C3D1-4D80-A988-362864D801F6}"/>
              </a:ext>
            </a:extLst>
          </p:cNvPr>
          <p:cNvSpPr txBox="1">
            <a:spLocks/>
          </p:cNvSpPr>
          <p:nvPr/>
        </p:nvSpPr>
        <p:spPr>
          <a:xfrm>
            <a:off x="1" y="2727240"/>
            <a:ext cx="1166065" cy="2332130"/>
          </a:xfrm>
          <a:custGeom>
            <a:avLst/>
            <a:gdLst>
              <a:gd name="connsiteX0" fmla="*/ 0 w 1166065"/>
              <a:gd name="connsiteY0" fmla="*/ 0 h 2332130"/>
              <a:gd name="connsiteX1" fmla="*/ 1166065 w 1166065"/>
              <a:gd name="connsiteY1" fmla="*/ 1166065 h 2332130"/>
              <a:gd name="connsiteX2" fmla="*/ 0 w 1166065"/>
              <a:gd name="connsiteY2" fmla="*/ 2332130 h 2332130"/>
            </a:gdLst>
            <a:ahLst/>
            <a:cxnLst>
              <a:cxn ang="0">
                <a:pos x="connsiteX0" y="connsiteY0"/>
              </a:cxn>
              <a:cxn ang="0">
                <a:pos x="connsiteX1" y="connsiteY1"/>
              </a:cxn>
              <a:cxn ang="0">
                <a:pos x="connsiteX2" y="connsiteY2"/>
              </a:cxn>
            </a:cxnLst>
            <a:rect l="l" t="t" r="r" b="b"/>
            <a:pathLst>
              <a:path w="1166065" h="2332130">
                <a:moveTo>
                  <a:pt x="0" y="0"/>
                </a:moveTo>
                <a:lnTo>
                  <a:pt x="1166065" y="1166065"/>
                </a:lnTo>
                <a:lnTo>
                  <a:pt x="0" y="2332130"/>
                </a:lnTo>
                <a:close/>
              </a:path>
            </a:pathLst>
          </a:custGeom>
          <a:solidFill>
            <a:schemeClr val="accent1">
              <a:lumMod val="40000"/>
              <a:lumOff val="60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ko-KR" altLang="en-US" dirty="0"/>
          </a:p>
        </p:txBody>
      </p:sp>
      <p:sp>
        <p:nvSpPr>
          <p:cNvPr id="27" name="TextBox 26">
            <a:extLst>
              <a:ext uri="{FF2B5EF4-FFF2-40B4-BE49-F238E27FC236}">
                <a16:creationId xmlns:a16="http://schemas.microsoft.com/office/drawing/2014/main" id="{9D878CAC-FD09-4167-88E2-4F463472EE9C}"/>
              </a:ext>
            </a:extLst>
          </p:cNvPr>
          <p:cNvSpPr txBox="1">
            <a:spLocks/>
          </p:cNvSpPr>
          <p:nvPr/>
        </p:nvSpPr>
        <p:spPr>
          <a:xfrm>
            <a:off x="0" y="5345732"/>
            <a:ext cx="1175590" cy="1512268"/>
          </a:xfrm>
          <a:custGeom>
            <a:avLst/>
            <a:gdLst>
              <a:gd name="connsiteX0" fmla="*/ 4287 w 1175590"/>
              <a:gd name="connsiteY0" fmla="*/ 0 h 1512268"/>
              <a:gd name="connsiteX1" fmla="*/ 1175590 w 1175590"/>
              <a:gd name="connsiteY1" fmla="*/ 1171303 h 1512268"/>
              <a:gd name="connsiteX2" fmla="*/ 834625 w 1175590"/>
              <a:gd name="connsiteY2" fmla="*/ 1512268 h 1512268"/>
              <a:gd name="connsiteX3" fmla="*/ 0 w 1175590"/>
              <a:gd name="connsiteY3" fmla="*/ 1512268 h 1512268"/>
              <a:gd name="connsiteX4" fmla="*/ 0 w 1175590"/>
              <a:gd name="connsiteY4" fmla="*/ 4287 h 1512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5590" h="1512268">
                <a:moveTo>
                  <a:pt x="4287" y="0"/>
                </a:moveTo>
                <a:lnTo>
                  <a:pt x="1175590" y="1171303"/>
                </a:lnTo>
                <a:lnTo>
                  <a:pt x="834625" y="1512268"/>
                </a:lnTo>
                <a:lnTo>
                  <a:pt x="0" y="1512268"/>
                </a:lnTo>
                <a:lnTo>
                  <a:pt x="0" y="4287"/>
                </a:lnTo>
                <a:close/>
              </a:path>
            </a:pathLst>
          </a:custGeom>
          <a:solidFill>
            <a:schemeClr val="accent1">
              <a:lumMod val="40000"/>
              <a:lumOff val="60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ko-KR" altLang="en-US" dirty="0"/>
          </a:p>
        </p:txBody>
      </p:sp>
      <p:sp>
        <p:nvSpPr>
          <p:cNvPr id="40" name="Text Placeholder 10">
            <a:extLst>
              <a:ext uri="{FF2B5EF4-FFF2-40B4-BE49-F238E27FC236}">
                <a16:creationId xmlns:a16="http://schemas.microsoft.com/office/drawing/2014/main" id="{75699713-6AE0-4A17-A192-62B09894798A}"/>
              </a:ext>
            </a:extLst>
          </p:cNvPr>
          <p:cNvSpPr txBox="1">
            <a:spLocks/>
          </p:cNvSpPr>
          <p:nvPr/>
        </p:nvSpPr>
        <p:spPr>
          <a:xfrm>
            <a:off x="0" y="292981"/>
            <a:ext cx="12192000" cy="941670"/>
          </a:xfrm>
          <a:prstGeom prst="rect">
            <a:avLst/>
          </a:prstGeom>
          <a:noFill/>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lnSpc>
                <a:spcPct val="110000"/>
              </a:lnSpc>
              <a:buNone/>
            </a:pPr>
            <a:r>
              <a:rPr lang="pt-BR" altLang="ko-KR" sz="2400" b="1" dirty="0">
                <a:solidFill>
                  <a:schemeClr val="tx1">
                    <a:lumMod val="75000"/>
                    <a:lumOff val="25000"/>
                  </a:schemeClr>
                </a:solidFill>
                <a:latin typeface="+mj-lt"/>
                <a:cs typeface="Arial" pitchFamily="34" charset="0"/>
              </a:rPr>
              <a:t>Solução proposta - Privacidade usando criptografia de chave assimétrica</a:t>
            </a:r>
          </a:p>
        </p:txBody>
      </p:sp>
      <p:sp>
        <p:nvSpPr>
          <p:cNvPr id="39" name="TextBox 38">
            <a:extLst>
              <a:ext uri="{FF2B5EF4-FFF2-40B4-BE49-F238E27FC236}">
                <a16:creationId xmlns:a16="http://schemas.microsoft.com/office/drawing/2014/main" id="{7D998ED4-A105-40ED-8D9A-07EBE0D04111}"/>
              </a:ext>
            </a:extLst>
          </p:cNvPr>
          <p:cNvSpPr txBox="1"/>
          <p:nvPr/>
        </p:nvSpPr>
        <p:spPr>
          <a:xfrm>
            <a:off x="1350561" y="1326216"/>
            <a:ext cx="9777351" cy="3970318"/>
          </a:xfrm>
          <a:prstGeom prst="rect">
            <a:avLst/>
          </a:prstGeom>
          <a:noFill/>
        </p:spPr>
        <p:txBody>
          <a:bodyPr wrap="square" rtlCol="0">
            <a:spAutoFit/>
          </a:bodyPr>
          <a:lstStyle/>
          <a:p>
            <a:pPr marL="0" marR="0">
              <a:spcBef>
                <a:spcPts val="0"/>
              </a:spcBef>
              <a:spcAft>
                <a:spcPts val="0"/>
              </a:spcAft>
            </a:pPr>
            <a:r>
              <a:rPr lang="pt-BR" sz="1800" b="1" dirty="0">
                <a:effectLst/>
                <a:latin typeface="Calibri" panose="020F0502020204030204" pitchFamily="34" charset="0"/>
              </a:rPr>
              <a:t>Limitações da criptografia/</a:t>
            </a:r>
            <a:r>
              <a:rPr lang="pt-BR" sz="1800" b="1" dirty="0" err="1">
                <a:effectLst/>
                <a:latin typeface="Calibri" panose="020F0502020204030204" pitchFamily="34" charset="0"/>
              </a:rPr>
              <a:t>descriptografia</a:t>
            </a:r>
            <a:r>
              <a:rPr lang="pt-BR" sz="1800" b="1" dirty="0">
                <a:effectLst/>
                <a:latin typeface="Calibri" panose="020F0502020204030204" pitchFamily="34" charset="0"/>
              </a:rPr>
              <a:t>  RSA para privacidade de dados</a:t>
            </a:r>
          </a:p>
          <a:p>
            <a:pPr marL="0" marR="0">
              <a:spcBef>
                <a:spcPts val="0"/>
              </a:spcBef>
              <a:spcAft>
                <a:spcPts val="0"/>
              </a:spcAft>
            </a:pPr>
            <a:endParaRPr lang="pt-BR" sz="1800" b="1" dirty="0">
              <a:effectLst/>
              <a:latin typeface="Calibri" panose="020F0502020204030204" pitchFamily="34" charset="0"/>
            </a:endParaRPr>
          </a:p>
          <a:p>
            <a:pPr marL="0" marR="0">
              <a:spcBef>
                <a:spcPts val="0"/>
              </a:spcBef>
              <a:spcAft>
                <a:spcPts val="0"/>
              </a:spcAft>
            </a:pPr>
            <a:r>
              <a:rPr lang="pt-BR" sz="1800" b="1" dirty="0">
                <a:effectLst/>
                <a:latin typeface="Calibri" panose="020F0502020204030204" pitchFamily="34" charset="0"/>
              </a:rPr>
              <a:t>Sobrecarga de armazenamento e computação. </a:t>
            </a:r>
          </a:p>
          <a:p>
            <a:pPr marL="0" marR="0">
              <a:spcBef>
                <a:spcPts val="0"/>
              </a:spcBef>
              <a:spcAft>
                <a:spcPts val="0"/>
              </a:spcAft>
            </a:pPr>
            <a:r>
              <a:rPr lang="pt-BR" sz="1800" dirty="0">
                <a:effectLst/>
                <a:latin typeface="Calibri" panose="020F0502020204030204" pitchFamily="34" charset="0"/>
              </a:rPr>
              <a:t>A complexidade de armazenamento de nosso aplicativo aumenta linearmente com o aumento do número de usuários, uma vez que a entrada criptografada para cada usuário autorizado é mantida separadamente no </a:t>
            </a:r>
            <a:r>
              <a:rPr lang="pt-BR" sz="1800" dirty="0" err="1">
                <a:effectLst/>
                <a:latin typeface="Calibri" panose="020F0502020204030204" pitchFamily="34" charset="0"/>
              </a:rPr>
              <a:t>hashmap</a:t>
            </a:r>
            <a:r>
              <a:rPr lang="pt-BR" sz="1800" dirty="0">
                <a:effectLst/>
                <a:latin typeface="Calibri" panose="020F0502020204030204" pitchFamily="34" charset="0"/>
              </a:rPr>
              <a:t>. </a:t>
            </a:r>
          </a:p>
          <a:p>
            <a:pPr marL="0" marR="0">
              <a:spcBef>
                <a:spcPts val="0"/>
              </a:spcBef>
              <a:spcAft>
                <a:spcPts val="0"/>
              </a:spcAft>
            </a:pPr>
            <a:endParaRPr lang="pt-BR" sz="1800" dirty="0">
              <a:effectLst/>
              <a:latin typeface="Calibri" panose="020F0502020204030204" pitchFamily="34" charset="0"/>
            </a:endParaRPr>
          </a:p>
          <a:p>
            <a:pPr marL="0" marR="0">
              <a:spcBef>
                <a:spcPts val="0"/>
              </a:spcBef>
              <a:spcAft>
                <a:spcPts val="0"/>
              </a:spcAft>
            </a:pPr>
            <a:r>
              <a:rPr lang="pt-BR" sz="1800" dirty="0">
                <a:effectLst/>
                <a:latin typeface="Calibri" panose="020F0502020204030204" pitchFamily="34" charset="0"/>
              </a:rPr>
              <a:t>Qualquer transação que crie uma nova versão dos dados de estado privado deve recriar o </a:t>
            </a:r>
            <a:r>
              <a:rPr lang="pt-BR" sz="1800" dirty="0" err="1">
                <a:effectLst/>
                <a:latin typeface="Calibri" panose="020F0502020204030204" pitchFamily="34" charset="0"/>
              </a:rPr>
              <a:t>hashmap</a:t>
            </a:r>
            <a:r>
              <a:rPr lang="pt-BR" sz="1800" dirty="0">
                <a:effectLst/>
                <a:latin typeface="Calibri" panose="020F0502020204030204" pitchFamily="34" charset="0"/>
              </a:rPr>
              <a:t> com todos os usuários presentes nele, o que novamente aumenta a complexidade da computação linearmente com um aumento no número de usuários. </a:t>
            </a:r>
          </a:p>
          <a:p>
            <a:pPr marL="0" marR="0">
              <a:spcBef>
                <a:spcPts val="0"/>
              </a:spcBef>
              <a:spcAft>
                <a:spcPts val="0"/>
              </a:spcAft>
            </a:pPr>
            <a:endParaRPr lang="pt-BR" sz="1800" dirty="0">
              <a:effectLst/>
              <a:latin typeface="Calibri" panose="020F0502020204030204" pitchFamily="34" charset="0"/>
            </a:endParaRPr>
          </a:p>
          <a:p>
            <a:pPr marL="0" marR="0">
              <a:spcBef>
                <a:spcPts val="0"/>
              </a:spcBef>
              <a:spcAft>
                <a:spcPts val="0"/>
              </a:spcAft>
            </a:pPr>
            <a:r>
              <a:rPr lang="pt-BR" sz="1800" dirty="0">
                <a:effectLst/>
                <a:latin typeface="Calibri" panose="020F0502020204030204" pitchFamily="34" charset="0"/>
              </a:rPr>
              <a:t>No entanto, acreditamos que essa sobrecarga de armazenamento e computação que aumenta linearmente é preferível ao aumento exponencial experimentado com outras abordagens.</a:t>
            </a:r>
          </a:p>
          <a:p>
            <a:pPr marL="0" marR="0">
              <a:spcBef>
                <a:spcPts val="0"/>
              </a:spcBef>
              <a:spcAft>
                <a:spcPts val="0"/>
              </a:spcAft>
            </a:pPr>
            <a:endParaRPr lang="pt-BR" sz="1800" dirty="0">
              <a:effectLst/>
              <a:latin typeface="Calibri" panose="020F0502020204030204" pitchFamily="34" charset="0"/>
            </a:endParaRPr>
          </a:p>
        </p:txBody>
      </p:sp>
    </p:spTree>
    <p:extLst>
      <p:ext uri="{BB962C8B-B14F-4D97-AF65-F5344CB8AC3E}">
        <p14:creationId xmlns:p14="http://schemas.microsoft.com/office/powerpoint/2010/main" val="25247278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a:extLst>
              <a:ext uri="{FF2B5EF4-FFF2-40B4-BE49-F238E27FC236}">
                <a16:creationId xmlns:a16="http://schemas.microsoft.com/office/drawing/2014/main" id="{6850DB1E-561D-4E18-97B8-199F4AFFDD1C}"/>
              </a:ext>
            </a:extLst>
          </p:cNvPr>
          <p:cNvSpPr txBox="1">
            <a:spLocks/>
          </p:cNvSpPr>
          <p:nvPr/>
        </p:nvSpPr>
        <p:spPr>
          <a:xfrm>
            <a:off x="0" y="0"/>
            <a:ext cx="2469953" cy="2486033"/>
          </a:xfrm>
          <a:custGeom>
            <a:avLst/>
            <a:gdLst>
              <a:gd name="connsiteX0" fmla="*/ 5691 w 2469953"/>
              <a:gd name="connsiteY0" fmla="*/ 143427 h 2486033"/>
              <a:gd name="connsiteX1" fmla="*/ 1176994 w 2469953"/>
              <a:gd name="connsiteY1" fmla="*/ 1314730 h 2486033"/>
              <a:gd name="connsiteX2" fmla="*/ 5691 w 2469953"/>
              <a:gd name="connsiteY2" fmla="*/ 2486033 h 2486033"/>
              <a:gd name="connsiteX3" fmla="*/ 0 w 2469953"/>
              <a:gd name="connsiteY3" fmla="*/ 2480342 h 2486033"/>
              <a:gd name="connsiteX4" fmla="*/ 0 w 2469953"/>
              <a:gd name="connsiteY4" fmla="*/ 149118 h 2486033"/>
              <a:gd name="connsiteX5" fmla="*/ 145293 w 2469953"/>
              <a:gd name="connsiteY5" fmla="*/ 0 h 2486033"/>
              <a:gd name="connsiteX6" fmla="*/ 2469953 w 2469953"/>
              <a:gd name="connsiteY6" fmla="*/ 0 h 2486033"/>
              <a:gd name="connsiteX7" fmla="*/ 1307623 w 2469953"/>
              <a:gd name="connsiteY7" fmla="*/ 1162330 h 2486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69953" h="2486033">
                <a:moveTo>
                  <a:pt x="5691" y="143427"/>
                </a:moveTo>
                <a:lnTo>
                  <a:pt x="1176994" y="1314730"/>
                </a:lnTo>
                <a:lnTo>
                  <a:pt x="5691" y="2486033"/>
                </a:lnTo>
                <a:lnTo>
                  <a:pt x="0" y="2480342"/>
                </a:lnTo>
                <a:lnTo>
                  <a:pt x="0" y="149118"/>
                </a:lnTo>
                <a:close/>
                <a:moveTo>
                  <a:pt x="145293" y="0"/>
                </a:moveTo>
                <a:lnTo>
                  <a:pt x="2469953" y="0"/>
                </a:lnTo>
                <a:lnTo>
                  <a:pt x="1307623" y="1162330"/>
                </a:lnTo>
                <a:close/>
              </a:path>
            </a:pathLst>
          </a:custGeom>
          <a:solidFill>
            <a:schemeClr val="accent1">
              <a:lumMod val="40000"/>
              <a:lumOff val="60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ko-KR" altLang="en-US" dirty="0"/>
          </a:p>
        </p:txBody>
      </p:sp>
      <p:sp>
        <p:nvSpPr>
          <p:cNvPr id="22" name="TextBox 21">
            <a:extLst>
              <a:ext uri="{FF2B5EF4-FFF2-40B4-BE49-F238E27FC236}">
                <a16:creationId xmlns:a16="http://schemas.microsoft.com/office/drawing/2014/main" id="{12C6CB43-C3D1-4D80-A988-362864D801F6}"/>
              </a:ext>
            </a:extLst>
          </p:cNvPr>
          <p:cNvSpPr txBox="1">
            <a:spLocks/>
          </p:cNvSpPr>
          <p:nvPr/>
        </p:nvSpPr>
        <p:spPr>
          <a:xfrm>
            <a:off x="1" y="2727240"/>
            <a:ext cx="1166065" cy="2332130"/>
          </a:xfrm>
          <a:custGeom>
            <a:avLst/>
            <a:gdLst>
              <a:gd name="connsiteX0" fmla="*/ 0 w 1166065"/>
              <a:gd name="connsiteY0" fmla="*/ 0 h 2332130"/>
              <a:gd name="connsiteX1" fmla="*/ 1166065 w 1166065"/>
              <a:gd name="connsiteY1" fmla="*/ 1166065 h 2332130"/>
              <a:gd name="connsiteX2" fmla="*/ 0 w 1166065"/>
              <a:gd name="connsiteY2" fmla="*/ 2332130 h 2332130"/>
            </a:gdLst>
            <a:ahLst/>
            <a:cxnLst>
              <a:cxn ang="0">
                <a:pos x="connsiteX0" y="connsiteY0"/>
              </a:cxn>
              <a:cxn ang="0">
                <a:pos x="connsiteX1" y="connsiteY1"/>
              </a:cxn>
              <a:cxn ang="0">
                <a:pos x="connsiteX2" y="connsiteY2"/>
              </a:cxn>
            </a:cxnLst>
            <a:rect l="l" t="t" r="r" b="b"/>
            <a:pathLst>
              <a:path w="1166065" h="2332130">
                <a:moveTo>
                  <a:pt x="0" y="0"/>
                </a:moveTo>
                <a:lnTo>
                  <a:pt x="1166065" y="1166065"/>
                </a:lnTo>
                <a:lnTo>
                  <a:pt x="0" y="2332130"/>
                </a:lnTo>
                <a:close/>
              </a:path>
            </a:pathLst>
          </a:custGeom>
          <a:solidFill>
            <a:schemeClr val="accent1">
              <a:lumMod val="40000"/>
              <a:lumOff val="60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ko-KR" altLang="en-US" dirty="0"/>
          </a:p>
        </p:txBody>
      </p:sp>
      <p:sp>
        <p:nvSpPr>
          <p:cNvPr id="27" name="TextBox 26">
            <a:extLst>
              <a:ext uri="{FF2B5EF4-FFF2-40B4-BE49-F238E27FC236}">
                <a16:creationId xmlns:a16="http://schemas.microsoft.com/office/drawing/2014/main" id="{9D878CAC-FD09-4167-88E2-4F463472EE9C}"/>
              </a:ext>
            </a:extLst>
          </p:cNvPr>
          <p:cNvSpPr txBox="1">
            <a:spLocks/>
          </p:cNvSpPr>
          <p:nvPr/>
        </p:nvSpPr>
        <p:spPr>
          <a:xfrm>
            <a:off x="0" y="5345732"/>
            <a:ext cx="1175590" cy="1512268"/>
          </a:xfrm>
          <a:custGeom>
            <a:avLst/>
            <a:gdLst>
              <a:gd name="connsiteX0" fmla="*/ 4287 w 1175590"/>
              <a:gd name="connsiteY0" fmla="*/ 0 h 1512268"/>
              <a:gd name="connsiteX1" fmla="*/ 1175590 w 1175590"/>
              <a:gd name="connsiteY1" fmla="*/ 1171303 h 1512268"/>
              <a:gd name="connsiteX2" fmla="*/ 834625 w 1175590"/>
              <a:gd name="connsiteY2" fmla="*/ 1512268 h 1512268"/>
              <a:gd name="connsiteX3" fmla="*/ 0 w 1175590"/>
              <a:gd name="connsiteY3" fmla="*/ 1512268 h 1512268"/>
              <a:gd name="connsiteX4" fmla="*/ 0 w 1175590"/>
              <a:gd name="connsiteY4" fmla="*/ 4287 h 1512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5590" h="1512268">
                <a:moveTo>
                  <a:pt x="4287" y="0"/>
                </a:moveTo>
                <a:lnTo>
                  <a:pt x="1175590" y="1171303"/>
                </a:lnTo>
                <a:lnTo>
                  <a:pt x="834625" y="1512268"/>
                </a:lnTo>
                <a:lnTo>
                  <a:pt x="0" y="1512268"/>
                </a:lnTo>
                <a:lnTo>
                  <a:pt x="0" y="4287"/>
                </a:lnTo>
                <a:close/>
              </a:path>
            </a:pathLst>
          </a:custGeom>
          <a:solidFill>
            <a:schemeClr val="accent1">
              <a:lumMod val="40000"/>
              <a:lumOff val="60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ko-KR" altLang="en-US" dirty="0"/>
          </a:p>
        </p:txBody>
      </p:sp>
      <p:sp>
        <p:nvSpPr>
          <p:cNvPr id="40" name="Text Placeholder 10">
            <a:extLst>
              <a:ext uri="{FF2B5EF4-FFF2-40B4-BE49-F238E27FC236}">
                <a16:creationId xmlns:a16="http://schemas.microsoft.com/office/drawing/2014/main" id="{75699713-6AE0-4A17-A192-62B09894798A}"/>
              </a:ext>
            </a:extLst>
          </p:cNvPr>
          <p:cNvSpPr txBox="1">
            <a:spLocks/>
          </p:cNvSpPr>
          <p:nvPr/>
        </p:nvSpPr>
        <p:spPr>
          <a:xfrm>
            <a:off x="0" y="292981"/>
            <a:ext cx="12192000" cy="941670"/>
          </a:xfrm>
          <a:prstGeom prst="rect">
            <a:avLst/>
          </a:prstGeom>
          <a:noFill/>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lnSpc>
                <a:spcPct val="110000"/>
              </a:lnSpc>
              <a:buNone/>
            </a:pPr>
            <a:r>
              <a:rPr lang="pt-BR" altLang="ko-KR" sz="2400" b="1" dirty="0">
                <a:solidFill>
                  <a:schemeClr val="tx1">
                    <a:lumMod val="75000"/>
                    <a:lumOff val="25000"/>
                  </a:schemeClr>
                </a:solidFill>
                <a:latin typeface="+mj-lt"/>
                <a:cs typeface="Arial" pitchFamily="34" charset="0"/>
              </a:rPr>
              <a:t>Problema</a:t>
            </a:r>
          </a:p>
        </p:txBody>
      </p:sp>
      <p:sp>
        <p:nvSpPr>
          <p:cNvPr id="39" name="TextBox 38">
            <a:extLst>
              <a:ext uri="{FF2B5EF4-FFF2-40B4-BE49-F238E27FC236}">
                <a16:creationId xmlns:a16="http://schemas.microsoft.com/office/drawing/2014/main" id="{7D998ED4-A105-40ED-8D9A-07EBE0D04111}"/>
              </a:ext>
            </a:extLst>
          </p:cNvPr>
          <p:cNvSpPr txBox="1"/>
          <p:nvPr/>
        </p:nvSpPr>
        <p:spPr>
          <a:xfrm>
            <a:off x="1421217" y="1406192"/>
            <a:ext cx="9777351" cy="3754874"/>
          </a:xfrm>
          <a:prstGeom prst="rect">
            <a:avLst/>
          </a:prstGeom>
          <a:noFill/>
        </p:spPr>
        <p:txBody>
          <a:bodyPr wrap="square" rtlCol="0">
            <a:spAutoFit/>
          </a:bodyPr>
          <a:lstStyle/>
          <a:p>
            <a:endParaRPr lang="pt-BR" altLang="ko-KR" sz="1400" dirty="0">
              <a:cs typeface="Arial" pitchFamily="34" charset="0"/>
            </a:endParaRPr>
          </a:p>
          <a:p>
            <a:r>
              <a:rPr lang="pt-BR" altLang="ko-KR" sz="2800" dirty="0">
                <a:cs typeface="Arial" pitchFamily="34" charset="0"/>
              </a:rPr>
              <a:t>Um caso de uso relevante para </a:t>
            </a:r>
            <a:r>
              <a:rPr lang="pt-BR" altLang="ko-KR" sz="2800" dirty="0" err="1">
                <a:cs typeface="Arial" pitchFamily="34" charset="0"/>
              </a:rPr>
              <a:t>blockchains</a:t>
            </a:r>
            <a:r>
              <a:rPr lang="pt-BR" altLang="ko-KR" sz="2800" dirty="0">
                <a:cs typeface="Arial" pitchFamily="34" charset="0"/>
              </a:rPr>
              <a:t> privados e autorizados é a troca de dados privados de saúde por meio de EHR ou RES (Registros Eletrônicos de Saúde).</a:t>
            </a:r>
          </a:p>
          <a:p>
            <a:endParaRPr lang="pt-BR" altLang="ko-KR" sz="2800" dirty="0">
              <a:cs typeface="Arial" pitchFamily="34" charset="0"/>
            </a:endParaRPr>
          </a:p>
          <a:p>
            <a:r>
              <a:rPr lang="pt-BR" altLang="ko-KR" sz="2800" dirty="0">
                <a:cs typeface="Arial" pitchFamily="34" charset="0"/>
              </a:rPr>
              <a:t>A Figura 1 mostra um exemplo de RES com várias partes interessadas, como hospitais, clínicos gerais, saúde, seguradoras, farmácias e, claro, o próprio paciente que requer acesso controlado a campos específicos dos dados. </a:t>
            </a:r>
            <a:endParaRPr lang="pt-BR" altLang="ko-KR" sz="2000" dirty="0">
              <a:cs typeface="Arial" pitchFamily="34" charset="0"/>
            </a:endParaRPr>
          </a:p>
        </p:txBody>
      </p:sp>
    </p:spTree>
    <p:extLst>
      <p:ext uri="{BB962C8B-B14F-4D97-AF65-F5344CB8AC3E}">
        <p14:creationId xmlns:p14="http://schemas.microsoft.com/office/powerpoint/2010/main" val="370163691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a:extLst>
              <a:ext uri="{FF2B5EF4-FFF2-40B4-BE49-F238E27FC236}">
                <a16:creationId xmlns:a16="http://schemas.microsoft.com/office/drawing/2014/main" id="{6850DB1E-561D-4E18-97B8-199F4AFFDD1C}"/>
              </a:ext>
            </a:extLst>
          </p:cNvPr>
          <p:cNvSpPr txBox="1">
            <a:spLocks/>
          </p:cNvSpPr>
          <p:nvPr/>
        </p:nvSpPr>
        <p:spPr>
          <a:xfrm>
            <a:off x="0" y="0"/>
            <a:ext cx="2469953" cy="2486033"/>
          </a:xfrm>
          <a:custGeom>
            <a:avLst/>
            <a:gdLst>
              <a:gd name="connsiteX0" fmla="*/ 5691 w 2469953"/>
              <a:gd name="connsiteY0" fmla="*/ 143427 h 2486033"/>
              <a:gd name="connsiteX1" fmla="*/ 1176994 w 2469953"/>
              <a:gd name="connsiteY1" fmla="*/ 1314730 h 2486033"/>
              <a:gd name="connsiteX2" fmla="*/ 5691 w 2469953"/>
              <a:gd name="connsiteY2" fmla="*/ 2486033 h 2486033"/>
              <a:gd name="connsiteX3" fmla="*/ 0 w 2469953"/>
              <a:gd name="connsiteY3" fmla="*/ 2480342 h 2486033"/>
              <a:gd name="connsiteX4" fmla="*/ 0 w 2469953"/>
              <a:gd name="connsiteY4" fmla="*/ 149118 h 2486033"/>
              <a:gd name="connsiteX5" fmla="*/ 145293 w 2469953"/>
              <a:gd name="connsiteY5" fmla="*/ 0 h 2486033"/>
              <a:gd name="connsiteX6" fmla="*/ 2469953 w 2469953"/>
              <a:gd name="connsiteY6" fmla="*/ 0 h 2486033"/>
              <a:gd name="connsiteX7" fmla="*/ 1307623 w 2469953"/>
              <a:gd name="connsiteY7" fmla="*/ 1162330 h 2486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69953" h="2486033">
                <a:moveTo>
                  <a:pt x="5691" y="143427"/>
                </a:moveTo>
                <a:lnTo>
                  <a:pt x="1176994" y="1314730"/>
                </a:lnTo>
                <a:lnTo>
                  <a:pt x="5691" y="2486033"/>
                </a:lnTo>
                <a:lnTo>
                  <a:pt x="0" y="2480342"/>
                </a:lnTo>
                <a:lnTo>
                  <a:pt x="0" y="149118"/>
                </a:lnTo>
                <a:close/>
                <a:moveTo>
                  <a:pt x="145293" y="0"/>
                </a:moveTo>
                <a:lnTo>
                  <a:pt x="2469953" y="0"/>
                </a:lnTo>
                <a:lnTo>
                  <a:pt x="1307623" y="1162330"/>
                </a:lnTo>
                <a:close/>
              </a:path>
            </a:pathLst>
          </a:custGeom>
          <a:solidFill>
            <a:schemeClr val="accent1">
              <a:lumMod val="40000"/>
              <a:lumOff val="60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ko-KR" altLang="en-US" dirty="0"/>
          </a:p>
        </p:txBody>
      </p:sp>
      <p:sp>
        <p:nvSpPr>
          <p:cNvPr id="22" name="TextBox 21">
            <a:extLst>
              <a:ext uri="{FF2B5EF4-FFF2-40B4-BE49-F238E27FC236}">
                <a16:creationId xmlns:a16="http://schemas.microsoft.com/office/drawing/2014/main" id="{12C6CB43-C3D1-4D80-A988-362864D801F6}"/>
              </a:ext>
            </a:extLst>
          </p:cNvPr>
          <p:cNvSpPr txBox="1">
            <a:spLocks/>
          </p:cNvSpPr>
          <p:nvPr/>
        </p:nvSpPr>
        <p:spPr>
          <a:xfrm>
            <a:off x="1" y="2727240"/>
            <a:ext cx="1166065" cy="2332130"/>
          </a:xfrm>
          <a:custGeom>
            <a:avLst/>
            <a:gdLst>
              <a:gd name="connsiteX0" fmla="*/ 0 w 1166065"/>
              <a:gd name="connsiteY0" fmla="*/ 0 h 2332130"/>
              <a:gd name="connsiteX1" fmla="*/ 1166065 w 1166065"/>
              <a:gd name="connsiteY1" fmla="*/ 1166065 h 2332130"/>
              <a:gd name="connsiteX2" fmla="*/ 0 w 1166065"/>
              <a:gd name="connsiteY2" fmla="*/ 2332130 h 2332130"/>
            </a:gdLst>
            <a:ahLst/>
            <a:cxnLst>
              <a:cxn ang="0">
                <a:pos x="connsiteX0" y="connsiteY0"/>
              </a:cxn>
              <a:cxn ang="0">
                <a:pos x="connsiteX1" y="connsiteY1"/>
              </a:cxn>
              <a:cxn ang="0">
                <a:pos x="connsiteX2" y="connsiteY2"/>
              </a:cxn>
            </a:cxnLst>
            <a:rect l="l" t="t" r="r" b="b"/>
            <a:pathLst>
              <a:path w="1166065" h="2332130">
                <a:moveTo>
                  <a:pt x="0" y="0"/>
                </a:moveTo>
                <a:lnTo>
                  <a:pt x="1166065" y="1166065"/>
                </a:lnTo>
                <a:lnTo>
                  <a:pt x="0" y="2332130"/>
                </a:lnTo>
                <a:close/>
              </a:path>
            </a:pathLst>
          </a:custGeom>
          <a:solidFill>
            <a:schemeClr val="accent1">
              <a:lumMod val="40000"/>
              <a:lumOff val="60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ko-KR" altLang="en-US" dirty="0"/>
          </a:p>
        </p:txBody>
      </p:sp>
      <p:sp>
        <p:nvSpPr>
          <p:cNvPr id="27" name="TextBox 26">
            <a:extLst>
              <a:ext uri="{FF2B5EF4-FFF2-40B4-BE49-F238E27FC236}">
                <a16:creationId xmlns:a16="http://schemas.microsoft.com/office/drawing/2014/main" id="{9D878CAC-FD09-4167-88E2-4F463472EE9C}"/>
              </a:ext>
            </a:extLst>
          </p:cNvPr>
          <p:cNvSpPr txBox="1">
            <a:spLocks/>
          </p:cNvSpPr>
          <p:nvPr/>
        </p:nvSpPr>
        <p:spPr>
          <a:xfrm>
            <a:off x="0" y="5345732"/>
            <a:ext cx="1175590" cy="1512268"/>
          </a:xfrm>
          <a:custGeom>
            <a:avLst/>
            <a:gdLst>
              <a:gd name="connsiteX0" fmla="*/ 4287 w 1175590"/>
              <a:gd name="connsiteY0" fmla="*/ 0 h 1512268"/>
              <a:gd name="connsiteX1" fmla="*/ 1175590 w 1175590"/>
              <a:gd name="connsiteY1" fmla="*/ 1171303 h 1512268"/>
              <a:gd name="connsiteX2" fmla="*/ 834625 w 1175590"/>
              <a:gd name="connsiteY2" fmla="*/ 1512268 h 1512268"/>
              <a:gd name="connsiteX3" fmla="*/ 0 w 1175590"/>
              <a:gd name="connsiteY3" fmla="*/ 1512268 h 1512268"/>
              <a:gd name="connsiteX4" fmla="*/ 0 w 1175590"/>
              <a:gd name="connsiteY4" fmla="*/ 4287 h 1512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5590" h="1512268">
                <a:moveTo>
                  <a:pt x="4287" y="0"/>
                </a:moveTo>
                <a:lnTo>
                  <a:pt x="1175590" y="1171303"/>
                </a:lnTo>
                <a:lnTo>
                  <a:pt x="834625" y="1512268"/>
                </a:lnTo>
                <a:lnTo>
                  <a:pt x="0" y="1512268"/>
                </a:lnTo>
                <a:lnTo>
                  <a:pt x="0" y="4287"/>
                </a:lnTo>
                <a:close/>
              </a:path>
            </a:pathLst>
          </a:custGeom>
          <a:solidFill>
            <a:schemeClr val="accent1">
              <a:lumMod val="40000"/>
              <a:lumOff val="60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ko-KR" altLang="en-US" dirty="0"/>
          </a:p>
        </p:txBody>
      </p:sp>
      <p:sp>
        <p:nvSpPr>
          <p:cNvPr id="40" name="Text Placeholder 10">
            <a:extLst>
              <a:ext uri="{FF2B5EF4-FFF2-40B4-BE49-F238E27FC236}">
                <a16:creationId xmlns:a16="http://schemas.microsoft.com/office/drawing/2014/main" id="{75699713-6AE0-4A17-A192-62B09894798A}"/>
              </a:ext>
            </a:extLst>
          </p:cNvPr>
          <p:cNvSpPr txBox="1">
            <a:spLocks/>
          </p:cNvSpPr>
          <p:nvPr/>
        </p:nvSpPr>
        <p:spPr>
          <a:xfrm>
            <a:off x="0" y="292981"/>
            <a:ext cx="12192000" cy="941670"/>
          </a:xfrm>
          <a:prstGeom prst="rect">
            <a:avLst/>
          </a:prstGeom>
          <a:noFill/>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lnSpc>
                <a:spcPct val="110000"/>
              </a:lnSpc>
              <a:buNone/>
            </a:pPr>
            <a:r>
              <a:rPr lang="pt-BR" altLang="ko-KR" sz="2400" b="1" dirty="0">
                <a:solidFill>
                  <a:schemeClr val="tx1">
                    <a:lumMod val="75000"/>
                    <a:lumOff val="25000"/>
                  </a:schemeClr>
                </a:solidFill>
                <a:latin typeface="+mj-lt"/>
                <a:cs typeface="Arial" pitchFamily="34" charset="0"/>
              </a:rPr>
              <a:t>Conclusão</a:t>
            </a:r>
          </a:p>
        </p:txBody>
      </p:sp>
      <p:sp>
        <p:nvSpPr>
          <p:cNvPr id="39" name="TextBox 38">
            <a:extLst>
              <a:ext uri="{FF2B5EF4-FFF2-40B4-BE49-F238E27FC236}">
                <a16:creationId xmlns:a16="http://schemas.microsoft.com/office/drawing/2014/main" id="{7D998ED4-A105-40ED-8D9A-07EBE0D04111}"/>
              </a:ext>
            </a:extLst>
          </p:cNvPr>
          <p:cNvSpPr txBox="1"/>
          <p:nvPr/>
        </p:nvSpPr>
        <p:spPr>
          <a:xfrm>
            <a:off x="1317049" y="1527632"/>
            <a:ext cx="9777351" cy="3416320"/>
          </a:xfrm>
          <a:prstGeom prst="rect">
            <a:avLst/>
          </a:prstGeom>
          <a:noFill/>
        </p:spPr>
        <p:txBody>
          <a:bodyPr wrap="square" rtlCol="0">
            <a:spAutoFit/>
          </a:bodyPr>
          <a:lstStyle/>
          <a:p>
            <a:pPr marL="0" marR="0">
              <a:spcBef>
                <a:spcPts val="0"/>
              </a:spcBef>
              <a:spcAft>
                <a:spcPts val="0"/>
              </a:spcAft>
            </a:pPr>
            <a:r>
              <a:rPr lang="pt-BR" sz="1800" dirty="0">
                <a:effectLst/>
                <a:latin typeface="Calibri" panose="020F0502020204030204" pitchFamily="34" charset="0"/>
              </a:rPr>
              <a:t>Propomos uma nova abordagem de uso da criptografia de chave assimétrica RSA para permitir a privacidade de dados em um nível refinado para redes </a:t>
            </a:r>
            <a:r>
              <a:rPr lang="pt-BR" sz="1800" dirty="0" err="1">
                <a:effectLst/>
                <a:latin typeface="Calibri" panose="020F0502020204030204" pitchFamily="34" charset="0"/>
              </a:rPr>
              <a:t>blockchain</a:t>
            </a:r>
            <a:r>
              <a:rPr lang="pt-BR" sz="1800" dirty="0">
                <a:effectLst/>
                <a:latin typeface="Calibri" panose="020F0502020204030204" pitchFamily="34" charset="0"/>
              </a:rPr>
              <a:t> privadas e autorizadas, em que cada usuário pode controlar a visibilidade do(s) atributo(s) em uma base de um para um. </a:t>
            </a:r>
          </a:p>
          <a:p>
            <a:pPr marL="0" marR="0">
              <a:spcBef>
                <a:spcPts val="0"/>
              </a:spcBef>
              <a:spcAft>
                <a:spcPts val="0"/>
              </a:spcAft>
            </a:pPr>
            <a:endParaRPr lang="pt-BR" sz="1800" dirty="0">
              <a:effectLst/>
              <a:latin typeface="Calibri" panose="020F0502020204030204" pitchFamily="34" charset="0"/>
            </a:endParaRPr>
          </a:p>
          <a:p>
            <a:pPr marL="0" marR="0">
              <a:spcBef>
                <a:spcPts val="0"/>
              </a:spcBef>
              <a:spcAft>
                <a:spcPts val="0"/>
              </a:spcAft>
            </a:pPr>
            <a:r>
              <a:rPr lang="pt-BR" sz="1800" dirty="0">
                <a:effectLst/>
                <a:latin typeface="Calibri" panose="020F0502020204030204" pitchFamily="34" charset="0"/>
              </a:rPr>
              <a:t>A </a:t>
            </a:r>
            <a:r>
              <a:rPr lang="pt-BR" sz="1800" dirty="0" err="1">
                <a:effectLst/>
                <a:latin typeface="Calibri" panose="020F0502020204030204" pitchFamily="34" charset="0"/>
              </a:rPr>
              <a:t>descriptografia</a:t>
            </a:r>
            <a:r>
              <a:rPr lang="pt-BR" sz="1800" dirty="0">
                <a:effectLst/>
                <a:latin typeface="Calibri" panose="020F0502020204030204" pitchFamily="34" charset="0"/>
              </a:rPr>
              <a:t> de dados criptografados é tratada no usuário autorizado fora da cadeia, o que reduz a sobrecarga de processamento de </a:t>
            </a:r>
            <a:r>
              <a:rPr lang="pt-BR" sz="1800" dirty="0" err="1">
                <a:effectLst/>
                <a:latin typeface="Calibri" panose="020F0502020204030204" pitchFamily="34" charset="0"/>
              </a:rPr>
              <a:t>descriptografia</a:t>
            </a:r>
            <a:r>
              <a:rPr lang="pt-BR" sz="1800" dirty="0">
                <a:effectLst/>
                <a:latin typeface="Calibri" panose="020F0502020204030204" pitchFamily="34" charset="0"/>
              </a:rPr>
              <a:t> e melhora o fator de privacidade dos dados privados. </a:t>
            </a:r>
          </a:p>
          <a:p>
            <a:pPr marL="0" marR="0">
              <a:spcBef>
                <a:spcPts val="0"/>
              </a:spcBef>
              <a:spcAft>
                <a:spcPts val="0"/>
              </a:spcAft>
            </a:pPr>
            <a:endParaRPr lang="pt-BR" sz="1800" dirty="0">
              <a:effectLst/>
              <a:latin typeface="Calibri" panose="020F0502020204030204" pitchFamily="34" charset="0"/>
            </a:endParaRPr>
          </a:p>
          <a:p>
            <a:pPr marL="0" marR="0">
              <a:spcBef>
                <a:spcPts val="0"/>
              </a:spcBef>
              <a:spcAft>
                <a:spcPts val="0"/>
              </a:spcAft>
            </a:pPr>
            <a:r>
              <a:rPr lang="pt-BR" sz="1800" dirty="0">
                <a:effectLst/>
                <a:latin typeface="Calibri" panose="020F0502020204030204" pitchFamily="34" charset="0"/>
              </a:rPr>
              <a:t>Embora nossa abordagem também resolva uma série de outras limitações com os métodos de última geração existentes, identificamos uma série de desafios, no entanto, eles podem ser abordados em trabalhos futuros, como a utilização da criptografia do livro de códigos eletrônicos (ECB) com RSA para plataformas com modelos de consenso que dependem da consistência dos dados.</a:t>
            </a:r>
          </a:p>
          <a:p>
            <a:pPr marL="0" marR="0">
              <a:spcBef>
                <a:spcPts val="0"/>
              </a:spcBef>
              <a:spcAft>
                <a:spcPts val="0"/>
              </a:spcAft>
            </a:pPr>
            <a:endParaRPr lang="pt-BR" sz="1800" dirty="0">
              <a:effectLst/>
              <a:latin typeface="Calibri" panose="020F0502020204030204" pitchFamily="34" charset="0"/>
            </a:endParaRPr>
          </a:p>
        </p:txBody>
      </p:sp>
    </p:spTree>
    <p:extLst>
      <p:ext uri="{BB962C8B-B14F-4D97-AF65-F5344CB8AC3E}">
        <p14:creationId xmlns:p14="http://schemas.microsoft.com/office/powerpoint/2010/main" val="111365150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DF8EF26-7AD5-4E7F-95B3-9A57CF80C483}"/>
              </a:ext>
            </a:extLst>
          </p:cNvPr>
          <p:cNvSpPr txBox="1"/>
          <p:nvPr/>
        </p:nvSpPr>
        <p:spPr>
          <a:xfrm>
            <a:off x="1" y="4609981"/>
            <a:ext cx="12191999" cy="1015663"/>
          </a:xfrm>
          <a:prstGeom prst="rect">
            <a:avLst/>
          </a:prstGeom>
          <a:noFill/>
        </p:spPr>
        <p:txBody>
          <a:bodyPr wrap="square" rtlCol="0" anchor="ctr">
            <a:spAutoFit/>
          </a:bodyPr>
          <a:lstStyle/>
          <a:p>
            <a:pPr algn="ctr"/>
            <a:r>
              <a:rPr lang="en-US" altLang="ko-KR" sz="6000" b="1" dirty="0" err="1">
                <a:ln w="9525">
                  <a:solidFill>
                    <a:schemeClr val="bg1"/>
                  </a:solidFill>
                  <a:prstDash val="solid"/>
                </a:ln>
                <a:effectLst>
                  <a:outerShdw blurRad="12700" dist="38100" dir="2700000" algn="tl" rotWithShape="0">
                    <a:schemeClr val="bg1">
                      <a:lumMod val="50000"/>
                    </a:schemeClr>
                  </a:outerShdw>
                </a:effectLst>
                <a:cs typeface="Arial" pitchFamily="34" charset="0"/>
              </a:rPr>
              <a:t>Obrigado</a:t>
            </a:r>
            <a:endParaRPr lang="ko-KR" altLang="en-US" sz="6000" b="1" dirty="0">
              <a:ln w="9525">
                <a:solidFill>
                  <a:schemeClr val="bg1"/>
                </a:solidFill>
                <a:prstDash val="solid"/>
              </a:ln>
              <a:effectLst>
                <a:outerShdw blurRad="12700" dist="38100" dir="2700000" algn="tl" rotWithShape="0">
                  <a:schemeClr val="bg1">
                    <a:lumMod val="50000"/>
                  </a:schemeClr>
                </a:outerShdw>
              </a:effectLst>
              <a:cs typeface="Arial" pitchFamily="34" charset="0"/>
            </a:endParaRPr>
          </a:p>
        </p:txBody>
      </p:sp>
    </p:spTree>
    <p:extLst>
      <p:ext uri="{BB962C8B-B14F-4D97-AF65-F5344CB8AC3E}">
        <p14:creationId xmlns:p14="http://schemas.microsoft.com/office/powerpoint/2010/main" val="8216565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a:extLst>
              <a:ext uri="{FF2B5EF4-FFF2-40B4-BE49-F238E27FC236}">
                <a16:creationId xmlns:a16="http://schemas.microsoft.com/office/drawing/2014/main" id="{6850DB1E-561D-4E18-97B8-199F4AFFDD1C}"/>
              </a:ext>
            </a:extLst>
          </p:cNvPr>
          <p:cNvSpPr txBox="1">
            <a:spLocks/>
          </p:cNvSpPr>
          <p:nvPr/>
        </p:nvSpPr>
        <p:spPr>
          <a:xfrm>
            <a:off x="0" y="0"/>
            <a:ext cx="2469953" cy="2486033"/>
          </a:xfrm>
          <a:custGeom>
            <a:avLst/>
            <a:gdLst>
              <a:gd name="connsiteX0" fmla="*/ 5691 w 2469953"/>
              <a:gd name="connsiteY0" fmla="*/ 143427 h 2486033"/>
              <a:gd name="connsiteX1" fmla="*/ 1176994 w 2469953"/>
              <a:gd name="connsiteY1" fmla="*/ 1314730 h 2486033"/>
              <a:gd name="connsiteX2" fmla="*/ 5691 w 2469953"/>
              <a:gd name="connsiteY2" fmla="*/ 2486033 h 2486033"/>
              <a:gd name="connsiteX3" fmla="*/ 0 w 2469953"/>
              <a:gd name="connsiteY3" fmla="*/ 2480342 h 2486033"/>
              <a:gd name="connsiteX4" fmla="*/ 0 w 2469953"/>
              <a:gd name="connsiteY4" fmla="*/ 149118 h 2486033"/>
              <a:gd name="connsiteX5" fmla="*/ 145293 w 2469953"/>
              <a:gd name="connsiteY5" fmla="*/ 0 h 2486033"/>
              <a:gd name="connsiteX6" fmla="*/ 2469953 w 2469953"/>
              <a:gd name="connsiteY6" fmla="*/ 0 h 2486033"/>
              <a:gd name="connsiteX7" fmla="*/ 1307623 w 2469953"/>
              <a:gd name="connsiteY7" fmla="*/ 1162330 h 2486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69953" h="2486033">
                <a:moveTo>
                  <a:pt x="5691" y="143427"/>
                </a:moveTo>
                <a:lnTo>
                  <a:pt x="1176994" y="1314730"/>
                </a:lnTo>
                <a:lnTo>
                  <a:pt x="5691" y="2486033"/>
                </a:lnTo>
                <a:lnTo>
                  <a:pt x="0" y="2480342"/>
                </a:lnTo>
                <a:lnTo>
                  <a:pt x="0" y="149118"/>
                </a:lnTo>
                <a:close/>
                <a:moveTo>
                  <a:pt x="145293" y="0"/>
                </a:moveTo>
                <a:lnTo>
                  <a:pt x="2469953" y="0"/>
                </a:lnTo>
                <a:lnTo>
                  <a:pt x="1307623" y="1162330"/>
                </a:lnTo>
                <a:close/>
              </a:path>
            </a:pathLst>
          </a:custGeom>
          <a:solidFill>
            <a:schemeClr val="accent1">
              <a:lumMod val="40000"/>
              <a:lumOff val="60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ko-KR" altLang="en-US" dirty="0"/>
          </a:p>
        </p:txBody>
      </p:sp>
      <p:sp>
        <p:nvSpPr>
          <p:cNvPr id="22" name="TextBox 21">
            <a:extLst>
              <a:ext uri="{FF2B5EF4-FFF2-40B4-BE49-F238E27FC236}">
                <a16:creationId xmlns:a16="http://schemas.microsoft.com/office/drawing/2014/main" id="{12C6CB43-C3D1-4D80-A988-362864D801F6}"/>
              </a:ext>
            </a:extLst>
          </p:cNvPr>
          <p:cNvSpPr txBox="1">
            <a:spLocks/>
          </p:cNvSpPr>
          <p:nvPr/>
        </p:nvSpPr>
        <p:spPr>
          <a:xfrm>
            <a:off x="1" y="2727240"/>
            <a:ext cx="1166065" cy="2332130"/>
          </a:xfrm>
          <a:custGeom>
            <a:avLst/>
            <a:gdLst>
              <a:gd name="connsiteX0" fmla="*/ 0 w 1166065"/>
              <a:gd name="connsiteY0" fmla="*/ 0 h 2332130"/>
              <a:gd name="connsiteX1" fmla="*/ 1166065 w 1166065"/>
              <a:gd name="connsiteY1" fmla="*/ 1166065 h 2332130"/>
              <a:gd name="connsiteX2" fmla="*/ 0 w 1166065"/>
              <a:gd name="connsiteY2" fmla="*/ 2332130 h 2332130"/>
            </a:gdLst>
            <a:ahLst/>
            <a:cxnLst>
              <a:cxn ang="0">
                <a:pos x="connsiteX0" y="connsiteY0"/>
              </a:cxn>
              <a:cxn ang="0">
                <a:pos x="connsiteX1" y="connsiteY1"/>
              </a:cxn>
              <a:cxn ang="0">
                <a:pos x="connsiteX2" y="connsiteY2"/>
              </a:cxn>
            </a:cxnLst>
            <a:rect l="l" t="t" r="r" b="b"/>
            <a:pathLst>
              <a:path w="1166065" h="2332130">
                <a:moveTo>
                  <a:pt x="0" y="0"/>
                </a:moveTo>
                <a:lnTo>
                  <a:pt x="1166065" y="1166065"/>
                </a:lnTo>
                <a:lnTo>
                  <a:pt x="0" y="2332130"/>
                </a:lnTo>
                <a:close/>
              </a:path>
            </a:pathLst>
          </a:custGeom>
          <a:solidFill>
            <a:schemeClr val="accent1">
              <a:lumMod val="40000"/>
              <a:lumOff val="60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ko-KR" altLang="en-US" dirty="0"/>
          </a:p>
        </p:txBody>
      </p:sp>
      <p:sp>
        <p:nvSpPr>
          <p:cNvPr id="27" name="TextBox 26">
            <a:extLst>
              <a:ext uri="{FF2B5EF4-FFF2-40B4-BE49-F238E27FC236}">
                <a16:creationId xmlns:a16="http://schemas.microsoft.com/office/drawing/2014/main" id="{9D878CAC-FD09-4167-88E2-4F463472EE9C}"/>
              </a:ext>
            </a:extLst>
          </p:cNvPr>
          <p:cNvSpPr txBox="1">
            <a:spLocks/>
          </p:cNvSpPr>
          <p:nvPr/>
        </p:nvSpPr>
        <p:spPr>
          <a:xfrm>
            <a:off x="0" y="5345732"/>
            <a:ext cx="1175590" cy="1512268"/>
          </a:xfrm>
          <a:custGeom>
            <a:avLst/>
            <a:gdLst>
              <a:gd name="connsiteX0" fmla="*/ 4287 w 1175590"/>
              <a:gd name="connsiteY0" fmla="*/ 0 h 1512268"/>
              <a:gd name="connsiteX1" fmla="*/ 1175590 w 1175590"/>
              <a:gd name="connsiteY1" fmla="*/ 1171303 h 1512268"/>
              <a:gd name="connsiteX2" fmla="*/ 834625 w 1175590"/>
              <a:gd name="connsiteY2" fmla="*/ 1512268 h 1512268"/>
              <a:gd name="connsiteX3" fmla="*/ 0 w 1175590"/>
              <a:gd name="connsiteY3" fmla="*/ 1512268 h 1512268"/>
              <a:gd name="connsiteX4" fmla="*/ 0 w 1175590"/>
              <a:gd name="connsiteY4" fmla="*/ 4287 h 1512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5590" h="1512268">
                <a:moveTo>
                  <a:pt x="4287" y="0"/>
                </a:moveTo>
                <a:lnTo>
                  <a:pt x="1175590" y="1171303"/>
                </a:lnTo>
                <a:lnTo>
                  <a:pt x="834625" y="1512268"/>
                </a:lnTo>
                <a:lnTo>
                  <a:pt x="0" y="1512268"/>
                </a:lnTo>
                <a:lnTo>
                  <a:pt x="0" y="4287"/>
                </a:lnTo>
                <a:close/>
              </a:path>
            </a:pathLst>
          </a:custGeom>
          <a:solidFill>
            <a:schemeClr val="accent1">
              <a:lumMod val="40000"/>
              <a:lumOff val="60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ko-KR" altLang="en-US" dirty="0"/>
          </a:p>
        </p:txBody>
      </p:sp>
      <p:sp>
        <p:nvSpPr>
          <p:cNvPr id="40" name="Text Placeholder 10">
            <a:extLst>
              <a:ext uri="{FF2B5EF4-FFF2-40B4-BE49-F238E27FC236}">
                <a16:creationId xmlns:a16="http://schemas.microsoft.com/office/drawing/2014/main" id="{75699713-6AE0-4A17-A192-62B09894798A}"/>
              </a:ext>
            </a:extLst>
          </p:cNvPr>
          <p:cNvSpPr txBox="1">
            <a:spLocks/>
          </p:cNvSpPr>
          <p:nvPr/>
        </p:nvSpPr>
        <p:spPr>
          <a:xfrm>
            <a:off x="0" y="292981"/>
            <a:ext cx="12192000" cy="941670"/>
          </a:xfrm>
          <a:prstGeom prst="rect">
            <a:avLst/>
          </a:prstGeom>
          <a:noFill/>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lnSpc>
                <a:spcPct val="110000"/>
              </a:lnSpc>
              <a:buNone/>
            </a:pPr>
            <a:r>
              <a:rPr lang="pt-BR" altLang="ko-KR" sz="2400" b="1" dirty="0">
                <a:solidFill>
                  <a:schemeClr val="tx1">
                    <a:lumMod val="75000"/>
                    <a:lumOff val="25000"/>
                  </a:schemeClr>
                </a:solidFill>
                <a:latin typeface="+mj-lt"/>
                <a:cs typeface="Arial" pitchFamily="34" charset="0"/>
              </a:rPr>
              <a:t>Problema</a:t>
            </a:r>
          </a:p>
        </p:txBody>
      </p:sp>
      <p:pic>
        <p:nvPicPr>
          <p:cNvPr id="3" name="Imagem 2">
            <a:extLst>
              <a:ext uri="{FF2B5EF4-FFF2-40B4-BE49-F238E27FC236}">
                <a16:creationId xmlns:a16="http://schemas.microsoft.com/office/drawing/2014/main" id="{6BD5C134-B1FC-6E1B-BB76-2FBD4C6AC00A}"/>
              </a:ext>
            </a:extLst>
          </p:cNvPr>
          <p:cNvPicPr>
            <a:picLocks noChangeAspect="1"/>
          </p:cNvPicPr>
          <p:nvPr/>
        </p:nvPicPr>
        <p:blipFill>
          <a:blip r:embed="rId2"/>
          <a:stretch>
            <a:fillRect/>
          </a:stretch>
        </p:blipFill>
        <p:spPr>
          <a:xfrm>
            <a:off x="1785713" y="1088668"/>
            <a:ext cx="7571685" cy="5076761"/>
          </a:xfrm>
          <a:prstGeom prst="rect">
            <a:avLst/>
          </a:prstGeom>
        </p:spPr>
      </p:pic>
    </p:spTree>
    <p:extLst>
      <p:ext uri="{BB962C8B-B14F-4D97-AF65-F5344CB8AC3E}">
        <p14:creationId xmlns:p14="http://schemas.microsoft.com/office/powerpoint/2010/main" val="10088471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a:extLst>
              <a:ext uri="{FF2B5EF4-FFF2-40B4-BE49-F238E27FC236}">
                <a16:creationId xmlns:a16="http://schemas.microsoft.com/office/drawing/2014/main" id="{6850DB1E-561D-4E18-97B8-199F4AFFDD1C}"/>
              </a:ext>
            </a:extLst>
          </p:cNvPr>
          <p:cNvSpPr txBox="1">
            <a:spLocks/>
          </p:cNvSpPr>
          <p:nvPr/>
        </p:nvSpPr>
        <p:spPr>
          <a:xfrm>
            <a:off x="0" y="0"/>
            <a:ext cx="2469953" cy="2486033"/>
          </a:xfrm>
          <a:custGeom>
            <a:avLst/>
            <a:gdLst>
              <a:gd name="connsiteX0" fmla="*/ 5691 w 2469953"/>
              <a:gd name="connsiteY0" fmla="*/ 143427 h 2486033"/>
              <a:gd name="connsiteX1" fmla="*/ 1176994 w 2469953"/>
              <a:gd name="connsiteY1" fmla="*/ 1314730 h 2486033"/>
              <a:gd name="connsiteX2" fmla="*/ 5691 w 2469953"/>
              <a:gd name="connsiteY2" fmla="*/ 2486033 h 2486033"/>
              <a:gd name="connsiteX3" fmla="*/ 0 w 2469953"/>
              <a:gd name="connsiteY3" fmla="*/ 2480342 h 2486033"/>
              <a:gd name="connsiteX4" fmla="*/ 0 w 2469953"/>
              <a:gd name="connsiteY4" fmla="*/ 149118 h 2486033"/>
              <a:gd name="connsiteX5" fmla="*/ 145293 w 2469953"/>
              <a:gd name="connsiteY5" fmla="*/ 0 h 2486033"/>
              <a:gd name="connsiteX6" fmla="*/ 2469953 w 2469953"/>
              <a:gd name="connsiteY6" fmla="*/ 0 h 2486033"/>
              <a:gd name="connsiteX7" fmla="*/ 1307623 w 2469953"/>
              <a:gd name="connsiteY7" fmla="*/ 1162330 h 2486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69953" h="2486033">
                <a:moveTo>
                  <a:pt x="5691" y="143427"/>
                </a:moveTo>
                <a:lnTo>
                  <a:pt x="1176994" y="1314730"/>
                </a:lnTo>
                <a:lnTo>
                  <a:pt x="5691" y="2486033"/>
                </a:lnTo>
                <a:lnTo>
                  <a:pt x="0" y="2480342"/>
                </a:lnTo>
                <a:lnTo>
                  <a:pt x="0" y="149118"/>
                </a:lnTo>
                <a:close/>
                <a:moveTo>
                  <a:pt x="145293" y="0"/>
                </a:moveTo>
                <a:lnTo>
                  <a:pt x="2469953" y="0"/>
                </a:lnTo>
                <a:lnTo>
                  <a:pt x="1307623" y="1162330"/>
                </a:lnTo>
                <a:close/>
              </a:path>
            </a:pathLst>
          </a:custGeom>
          <a:solidFill>
            <a:schemeClr val="accent1">
              <a:lumMod val="40000"/>
              <a:lumOff val="60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ko-KR" altLang="en-US" dirty="0"/>
          </a:p>
        </p:txBody>
      </p:sp>
      <p:sp>
        <p:nvSpPr>
          <p:cNvPr id="22" name="TextBox 21">
            <a:extLst>
              <a:ext uri="{FF2B5EF4-FFF2-40B4-BE49-F238E27FC236}">
                <a16:creationId xmlns:a16="http://schemas.microsoft.com/office/drawing/2014/main" id="{12C6CB43-C3D1-4D80-A988-362864D801F6}"/>
              </a:ext>
            </a:extLst>
          </p:cNvPr>
          <p:cNvSpPr txBox="1">
            <a:spLocks/>
          </p:cNvSpPr>
          <p:nvPr/>
        </p:nvSpPr>
        <p:spPr>
          <a:xfrm>
            <a:off x="1" y="2727240"/>
            <a:ext cx="1166065" cy="2332130"/>
          </a:xfrm>
          <a:custGeom>
            <a:avLst/>
            <a:gdLst>
              <a:gd name="connsiteX0" fmla="*/ 0 w 1166065"/>
              <a:gd name="connsiteY0" fmla="*/ 0 h 2332130"/>
              <a:gd name="connsiteX1" fmla="*/ 1166065 w 1166065"/>
              <a:gd name="connsiteY1" fmla="*/ 1166065 h 2332130"/>
              <a:gd name="connsiteX2" fmla="*/ 0 w 1166065"/>
              <a:gd name="connsiteY2" fmla="*/ 2332130 h 2332130"/>
            </a:gdLst>
            <a:ahLst/>
            <a:cxnLst>
              <a:cxn ang="0">
                <a:pos x="connsiteX0" y="connsiteY0"/>
              </a:cxn>
              <a:cxn ang="0">
                <a:pos x="connsiteX1" y="connsiteY1"/>
              </a:cxn>
              <a:cxn ang="0">
                <a:pos x="connsiteX2" y="connsiteY2"/>
              </a:cxn>
            </a:cxnLst>
            <a:rect l="l" t="t" r="r" b="b"/>
            <a:pathLst>
              <a:path w="1166065" h="2332130">
                <a:moveTo>
                  <a:pt x="0" y="0"/>
                </a:moveTo>
                <a:lnTo>
                  <a:pt x="1166065" y="1166065"/>
                </a:lnTo>
                <a:lnTo>
                  <a:pt x="0" y="2332130"/>
                </a:lnTo>
                <a:close/>
              </a:path>
            </a:pathLst>
          </a:custGeom>
          <a:solidFill>
            <a:schemeClr val="accent1">
              <a:lumMod val="40000"/>
              <a:lumOff val="60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ko-KR" altLang="en-US" dirty="0"/>
          </a:p>
        </p:txBody>
      </p:sp>
      <p:sp>
        <p:nvSpPr>
          <p:cNvPr id="27" name="TextBox 26">
            <a:extLst>
              <a:ext uri="{FF2B5EF4-FFF2-40B4-BE49-F238E27FC236}">
                <a16:creationId xmlns:a16="http://schemas.microsoft.com/office/drawing/2014/main" id="{9D878CAC-FD09-4167-88E2-4F463472EE9C}"/>
              </a:ext>
            </a:extLst>
          </p:cNvPr>
          <p:cNvSpPr txBox="1">
            <a:spLocks/>
          </p:cNvSpPr>
          <p:nvPr/>
        </p:nvSpPr>
        <p:spPr>
          <a:xfrm>
            <a:off x="0" y="5345732"/>
            <a:ext cx="1175590" cy="1512268"/>
          </a:xfrm>
          <a:custGeom>
            <a:avLst/>
            <a:gdLst>
              <a:gd name="connsiteX0" fmla="*/ 4287 w 1175590"/>
              <a:gd name="connsiteY0" fmla="*/ 0 h 1512268"/>
              <a:gd name="connsiteX1" fmla="*/ 1175590 w 1175590"/>
              <a:gd name="connsiteY1" fmla="*/ 1171303 h 1512268"/>
              <a:gd name="connsiteX2" fmla="*/ 834625 w 1175590"/>
              <a:gd name="connsiteY2" fmla="*/ 1512268 h 1512268"/>
              <a:gd name="connsiteX3" fmla="*/ 0 w 1175590"/>
              <a:gd name="connsiteY3" fmla="*/ 1512268 h 1512268"/>
              <a:gd name="connsiteX4" fmla="*/ 0 w 1175590"/>
              <a:gd name="connsiteY4" fmla="*/ 4287 h 1512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5590" h="1512268">
                <a:moveTo>
                  <a:pt x="4287" y="0"/>
                </a:moveTo>
                <a:lnTo>
                  <a:pt x="1175590" y="1171303"/>
                </a:lnTo>
                <a:lnTo>
                  <a:pt x="834625" y="1512268"/>
                </a:lnTo>
                <a:lnTo>
                  <a:pt x="0" y="1512268"/>
                </a:lnTo>
                <a:lnTo>
                  <a:pt x="0" y="4287"/>
                </a:lnTo>
                <a:close/>
              </a:path>
            </a:pathLst>
          </a:custGeom>
          <a:solidFill>
            <a:schemeClr val="accent1">
              <a:lumMod val="40000"/>
              <a:lumOff val="60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ko-KR" altLang="en-US" dirty="0"/>
          </a:p>
        </p:txBody>
      </p:sp>
      <p:sp>
        <p:nvSpPr>
          <p:cNvPr id="40" name="Text Placeholder 10">
            <a:extLst>
              <a:ext uri="{FF2B5EF4-FFF2-40B4-BE49-F238E27FC236}">
                <a16:creationId xmlns:a16="http://schemas.microsoft.com/office/drawing/2014/main" id="{75699713-6AE0-4A17-A192-62B09894798A}"/>
              </a:ext>
            </a:extLst>
          </p:cNvPr>
          <p:cNvSpPr txBox="1">
            <a:spLocks/>
          </p:cNvSpPr>
          <p:nvPr/>
        </p:nvSpPr>
        <p:spPr>
          <a:xfrm>
            <a:off x="0" y="292981"/>
            <a:ext cx="12192000" cy="941670"/>
          </a:xfrm>
          <a:prstGeom prst="rect">
            <a:avLst/>
          </a:prstGeom>
          <a:noFill/>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lnSpc>
                <a:spcPct val="110000"/>
              </a:lnSpc>
              <a:buNone/>
            </a:pPr>
            <a:r>
              <a:rPr lang="pt-BR" altLang="ko-KR" sz="2400" b="1" dirty="0">
                <a:solidFill>
                  <a:schemeClr val="tx1">
                    <a:lumMod val="75000"/>
                    <a:lumOff val="25000"/>
                  </a:schemeClr>
                </a:solidFill>
                <a:latin typeface="+mj-lt"/>
                <a:cs typeface="Arial" pitchFamily="34" charset="0"/>
              </a:rPr>
              <a:t>Problema</a:t>
            </a:r>
          </a:p>
        </p:txBody>
      </p:sp>
      <p:sp>
        <p:nvSpPr>
          <p:cNvPr id="39" name="TextBox 38">
            <a:extLst>
              <a:ext uri="{FF2B5EF4-FFF2-40B4-BE49-F238E27FC236}">
                <a16:creationId xmlns:a16="http://schemas.microsoft.com/office/drawing/2014/main" id="{7D998ED4-A105-40ED-8D9A-07EBE0D04111}"/>
              </a:ext>
            </a:extLst>
          </p:cNvPr>
          <p:cNvSpPr txBox="1"/>
          <p:nvPr/>
        </p:nvSpPr>
        <p:spPr>
          <a:xfrm>
            <a:off x="1421217" y="1406192"/>
            <a:ext cx="9777351" cy="4001095"/>
          </a:xfrm>
          <a:prstGeom prst="rect">
            <a:avLst/>
          </a:prstGeom>
          <a:noFill/>
        </p:spPr>
        <p:txBody>
          <a:bodyPr wrap="square" rtlCol="0">
            <a:spAutoFit/>
          </a:bodyPr>
          <a:lstStyle/>
          <a:p>
            <a:endParaRPr lang="pt-BR" altLang="ko-KR" sz="1400" dirty="0">
              <a:cs typeface="Arial" pitchFamily="34" charset="0"/>
            </a:endParaRPr>
          </a:p>
          <a:p>
            <a:r>
              <a:rPr lang="pt-BR" altLang="ko-KR" sz="2000" dirty="0">
                <a:cs typeface="Arial" pitchFamily="34" charset="0"/>
              </a:rPr>
              <a:t>Blockchains privadas manipulam dados por meio de "entidades de estado" (ou simplesmente "estados"). </a:t>
            </a:r>
          </a:p>
          <a:p>
            <a:endParaRPr lang="pt-BR" altLang="ko-KR" sz="2000" dirty="0">
              <a:cs typeface="Arial" pitchFamily="34" charset="0"/>
            </a:endParaRPr>
          </a:p>
          <a:p>
            <a:r>
              <a:rPr lang="pt-BR" altLang="ko-KR" sz="2000" dirty="0">
                <a:cs typeface="Arial" pitchFamily="34" charset="0"/>
              </a:rPr>
              <a:t>Na prática, um "estado" é uma representação digital de um ativo ou informação dentro da </a:t>
            </a:r>
            <a:r>
              <a:rPr lang="pt-BR" altLang="ko-KR" sz="2000" dirty="0" err="1">
                <a:cs typeface="Arial" pitchFamily="34" charset="0"/>
              </a:rPr>
              <a:t>blockchain</a:t>
            </a:r>
            <a:r>
              <a:rPr lang="pt-BR" altLang="ko-KR" sz="2000" dirty="0">
                <a:cs typeface="Arial" pitchFamily="34" charset="0"/>
              </a:rPr>
              <a:t>. </a:t>
            </a:r>
          </a:p>
          <a:p>
            <a:endParaRPr lang="pt-BR" altLang="ko-KR" sz="2000" dirty="0">
              <a:cs typeface="Arial" pitchFamily="34" charset="0"/>
            </a:endParaRPr>
          </a:p>
          <a:p>
            <a:r>
              <a:rPr lang="pt-BR" altLang="ko-KR" sz="2000" dirty="0">
                <a:cs typeface="Arial" pitchFamily="34" charset="0"/>
              </a:rPr>
              <a:t>Em uma aplicação </a:t>
            </a:r>
            <a:r>
              <a:rPr lang="pt-BR" altLang="ko-KR" sz="2000" dirty="0" err="1">
                <a:cs typeface="Arial" pitchFamily="34" charset="0"/>
              </a:rPr>
              <a:t>blockchain</a:t>
            </a:r>
            <a:r>
              <a:rPr lang="pt-BR" altLang="ko-KR" sz="2000" dirty="0">
                <a:cs typeface="Arial" pitchFamily="34" charset="0"/>
              </a:rPr>
              <a:t> de registro eletrônico de saúde RES (</a:t>
            </a:r>
            <a:r>
              <a:rPr lang="pt-BR" altLang="ko-KR" sz="2000" dirty="0" err="1">
                <a:cs typeface="Arial" pitchFamily="34" charset="0"/>
              </a:rPr>
              <a:t>Electronic</a:t>
            </a:r>
            <a:r>
              <a:rPr lang="pt-BR" altLang="ko-KR" sz="2000" dirty="0">
                <a:cs typeface="Arial" pitchFamily="34" charset="0"/>
              </a:rPr>
              <a:t> Health Record - EHR), por exemplo, podem existir vários estados representando diferentes aspectos da vida do paciente, como histórico de visitas ao clínico geral (GP), registros de hospitalização, relatórios de sinistros e prescrições médicas. </a:t>
            </a:r>
          </a:p>
          <a:p>
            <a:endParaRPr lang="pt-BR" altLang="ko-KR" sz="2000" dirty="0">
              <a:cs typeface="Arial" pitchFamily="34" charset="0"/>
            </a:endParaRPr>
          </a:p>
          <a:p>
            <a:r>
              <a:rPr lang="pt-BR" altLang="ko-KR" sz="2000" dirty="0">
                <a:cs typeface="Arial" pitchFamily="34" charset="0"/>
              </a:rPr>
              <a:t>Esses estados são criados, verificados e armazenados por meio de transações.</a:t>
            </a:r>
          </a:p>
        </p:txBody>
      </p:sp>
    </p:spTree>
    <p:extLst>
      <p:ext uri="{BB962C8B-B14F-4D97-AF65-F5344CB8AC3E}">
        <p14:creationId xmlns:p14="http://schemas.microsoft.com/office/powerpoint/2010/main" val="26018270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a:extLst>
              <a:ext uri="{FF2B5EF4-FFF2-40B4-BE49-F238E27FC236}">
                <a16:creationId xmlns:a16="http://schemas.microsoft.com/office/drawing/2014/main" id="{6850DB1E-561D-4E18-97B8-199F4AFFDD1C}"/>
              </a:ext>
            </a:extLst>
          </p:cNvPr>
          <p:cNvSpPr txBox="1">
            <a:spLocks/>
          </p:cNvSpPr>
          <p:nvPr/>
        </p:nvSpPr>
        <p:spPr>
          <a:xfrm>
            <a:off x="0" y="0"/>
            <a:ext cx="2469953" cy="2486033"/>
          </a:xfrm>
          <a:custGeom>
            <a:avLst/>
            <a:gdLst>
              <a:gd name="connsiteX0" fmla="*/ 5691 w 2469953"/>
              <a:gd name="connsiteY0" fmla="*/ 143427 h 2486033"/>
              <a:gd name="connsiteX1" fmla="*/ 1176994 w 2469953"/>
              <a:gd name="connsiteY1" fmla="*/ 1314730 h 2486033"/>
              <a:gd name="connsiteX2" fmla="*/ 5691 w 2469953"/>
              <a:gd name="connsiteY2" fmla="*/ 2486033 h 2486033"/>
              <a:gd name="connsiteX3" fmla="*/ 0 w 2469953"/>
              <a:gd name="connsiteY3" fmla="*/ 2480342 h 2486033"/>
              <a:gd name="connsiteX4" fmla="*/ 0 w 2469953"/>
              <a:gd name="connsiteY4" fmla="*/ 149118 h 2486033"/>
              <a:gd name="connsiteX5" fmla="*/ 145293 w 2469953"/>
              <a:gd name="connsiteY5" fmla="*/ 0 h 2486033"/>
              <a:gd name="connsiteX6" fmla="*/ 2469953 w 2469953"/>
              <a:gd name="connsiteY6" fmla="*/ 0 h 2486033"/>
              <a:gd name="connsiteX7" fmla="*/ 1307623 w 2469953"/>
              <a:gd name="connsiteY7" fmla="*/ 1162330 h 2486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69953" h="2486033">
                <a:moveTo>
                  <a:pt x="5691" y="143427"/>
                </a:moveTo>
                <a:lnTo>
                  <a:pt x="1176994" y="1314730"/>
                </a:lnTo>
                <a:lnTo>
                  <a:pt x="5691" y="2486033"/>
                </a:lnTo>
                <a:lnTo>
                  <a:pt x="0" y="2480342"/>
                </a:lnTo>
                <a:lnTo>
                  <a:pt x="0" y="149118"/>
                </a:lnTo>
                <a:close/>
                <a:moveTo>
                  <a:pt x="145293" y="0"/>
                </a:moveTo>
                <a:lnTo>
                  <a:pt x="2469953" y="0"/>
                </a:lnTo>
                <a:lnTo>
                  <a:pt x="1307623" y="1162330"/>
                </a:lnTo>
                <a:close/>
              </a:path>
            </a:pathLst>
          </a:custGeom>
          <a:solidFill>
            <a:schemeClr val="accent1">
              <a:lumMod val="40000"/>
              <a:lumOff val="60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ko-KR" altLang="en-US" dirty="0"/>
          </a:p>
        </p:txBody>
      </p:sp>
      <p:sp>
        <p:nvSpPr>
          <p:cNvPr id="22" name="TextBox 21">
            <a:extLst>
              <a:ext uri="{FF2B5EF4-FFF2-40B4-BE49-F238E27FC236}">
                <a16:creationId xmlns:a16="http://schemas.microsoft.com/office/drawing/2014/main" id="{12C6CB43-C3D1-4D80-A988-362864D801F6}"/>
              </a:ext>
            </a:extLst>
          </p:cNvPr>
          <p:cNvSpPr txBox="1">
            <a:spLocks/>
          </p:cNvSpPr>
          <p:nvPr/>
        </p:nvSpPr>
        <p:spPr>
          <a:xfrm>
            <a:off x="1" y="2727240"/>
            <a:ext cx="1166065" cy="2332130"/>
          </a:xfrm>
          <a:custGeom>
            <a:avLst/>
            <a:gdLst>
              <a:gd name="connsiteX0" fmla="*/ 0 w 1166065"/>
              <a:gd name="connsiteY0" fmla="*/ 0 h 2332130"/>
              <a:gd name="connsiteX1" fmla="*/ 1166065 w 1166065"/>
              <a:gd name="connsiteY1" fmla="*/ 1166065 h 2332130"/>
              <a:gd name="connsiteX2" fmla="*/ 0 w 1166065"/>
              <a:gd name="connsiteY2" fmla="*/ 2332130 h 2332130"/>
            </a:gdLst>
            <a:ahLst/>
            <a:cxnLst>
              <a:cxn ang="0">
                <a:pos x="connsiteX0" y="connsiteY0"/>
              </a:cxn>
              <a:cxn ang="0">
                <a:pos x="connsiteX1" y="connsiteY1"/>
              </a:cxn>
              <a:cxn ang="0">
                <a:pos x="connsiteX2" y="connsiteY2"/>
              </a:cxn>
            </a:cxnLst>
            <a:rect l="l" t="t" r="r" b="b"/>
            <a:pathLst>
              <a:path w="1166065" h="2332130">
                <a:moveTo>
                  <a:pt x="0" y="0"/>
                </a:moveTo>
                <a:lnTo>
                  <a:pt x="1166065" y="1166065"/>
                </a:lnTo>
                <a:lnTo>
                  <a:pt x="0" y="2332130"/>
                </a:lnTo>
                <a:close/>
              </a:path>
            </a:pathLst>
          </a:custGeom>
          <a:solidFill>
            <a:schemeClr val="accent1">
              <a:lumMod val="40000"/>
              <a:lumOff val="60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ko-KR" altLang="en-US" dirty="0"/>
          </a:p>
        </p:txBody>
      </p:sp>
      <p:sp>
        <p:nvSpPr>
          <p:cNvPr id="27" name="TextBox 26">
            <a:extLst>
              <a:ext uri="{FF2B5EF4-FFF2-40B4-BE49-F238E27FC236}">
                <a16:creationId xmlns:a16="http://schemas.microsoft.com/office/drawing/2014/main" id="{9D878CAC-FD09-4167-88E2-4F463472EE9C}"/>
              </a:ext>
            </a:extLst>
          </p:cNvPr>
          <p:cNvSpPr txBox="1">
            <a:spLocks/>
          </p:cNvSpPr>
          <p:nvPr/>
        </p:nvSpPr>
        <p:spPr>
          <a:xfrm>
            <a:off x="0" y="5345732"/>
            <a:ext cx="1175590" cy="1512268"/>
          </a:xfrm>
          <a:custGeom>
            <a:avLst/>
            <a:gdLst>
              <a:gd name="connsiteX0" fmla="*/ 4287 w 1175590"/>
              <a:gd name="connsiteY0" fmla="*/ 0 h 1512268"/>
              <a:gd name="connsiteX1" fmla="*/ 1175590 w 1175590"/>
              <a:gd name="connsiteY1" fmla="*/ 1171303 h 1512268"/>
              <a:gd name="connsiteX2" fmla="*/ 834625 w 1175590"/>
              <a:gd name="connsiteY2" fmla="*/ 1512268 h 1512268"/>
              <a:gd name="connsiteX3" fmla="*/ 0 w 1175590"/>
              <a:gd name="connsiteY3" fmla="*/ 1512268 h 1512268"/>
              <a:gd name="connsiteX4" fmla="*/ 0 w 1175590"/>
              <a:gd name="connsiteY4" fmla="*/ 4287 h 1512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5590" h="1512268">
                <a:moveTo>
                  <a:pt x="4287" y="0"/>
                </a:moveTo>
                <a:lnTo>
                  <a:pt x="1175590" y="1171303"/>
                </a:lnTo>
                <a:lnTo>
                  <a:pt x="834625" y="1512268"/>
                </a:lnTo>
                <a:lnTo>
                  <a:pt x="0" y="1512268"/>
                </a:lnTo>
                <a:lnTo>
                  <a:pt x="0" y="4287"/>
                </a:lnTo>
                <a:close/>
              </a:path>
            </a:pathLst>
          </a:custGeom>
          <a:solidFill>
            <a:schemeClr val="accent1">
              <a:lumMod val="40000"/>
              <a:lumOff val="60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ko-KR" altLang="en-US" dirty="0"/>
          </a:p>
        </p:txBody>
      </p:sp>
      <p:sp>
        <p:nvSpPr>
          <p:cNvPr id="40" name="Text Placeholder 10">
            <a:extLst>
              <a:ext uri="{FF2B5EF4-FFF2-40B4-BE49-F238E27FC236}">
                <a16:creationId xmlns:a16="http://schemas.microsoft.com/office/drawing/2014/main" id="{75699713-6AE0-4A17-A192-62B09894798A}"/>
              </a:ext>
            </a:extLst>
          </p:cNvPr>
          <p:cNvSpPr txBox="1">
            <a:spLocks/>
          </p:cNvSpPr>
          <p:nvPr/>
        </p:nvSpPr>
        <p:spPr>
          <a:xfrm>
            <a:off x="0" y="292981"/>
            <a:ext cx="12192000" cy="941670"/>
          </a:xfrm>
          <a:prstGeom prst="rect">
            <a:avLst/>
          </a:prstGeom>
          <a:noFill/>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lnSpc>
                <a:spcPct val="110000"/>
              </a:lnSpc>
              <a:buNone/>
            </a:pPr>
            <a:r>
              <a:rPr lang="pt-BR" altLang="ko-KR" sz="2400" b="1" dirty="0">
                <a:solidFill>
                  <a:schemeClr val="tx1">
                    <a:lumMod val="75000"/>
                    <a:lumOff val="25000"/>
                  </a:schemeClr>
                </a:solidFill>
                <a:latin typeface="+mj-lt"/>
                <a:cs typeface="Arial" pitchFamily="34" charset="0"/>
              </a:rPr>
              <a:t>Problema</a:t>
            </a:r>
          </a:p>
        </p:txBody>
      </p:sp>
      <p:sp>
        <p:nvSpPr>
          <p:cNvPr id="39" name="TextBox 38">
            <a:extLst>
              <a:ext uri="{FF2B5EF4-FFF2-40B4-BE49-F238E27FC236}">
                <a16:creationId xmlns:a16="http://schemas.microsoft.com/office/drawing/2014/main" id="{7D998ED4-A105-40ED-8D9A-07EBE0D04111}"/>
              </a:ext>
            </a:extLst>
          </p:cNvPr>
          <p:cNvSpPr txBox="1"/>
          <p:nvPr/>
        </p:nvSpPr>
        <p:spPr>
          <a:xfrm>
            <a:off x="1421217" y="1406192"/>
            <a:ext cx="9777351" cy="4616648"/>
          </a:xfrm>
          <a:prstGeom prst="rect">
            <a:avLst/>
          </a:prstGeom>
          <a:noFill/>
        </p:spPr>
        <p:txBody>
          <a:bodyPr wrap="square" rtlCol="0">
            <a:spAutoFit/>
          </a:bodyPr>
          <a:lstStyle/>
          <a:p>
            <a:endParaRPr lang="pt-BR" altLang="ko-KR" sz="1400" dirty="0">
              <a:cs typeface="Arial" pitchFamily="34" charset="0"/>
            </a:endParaRPr>
          </a:p>
          <a:p>
            <a:r>
              <a:rPr lang="pt-BR" altLang="ko-KR" sz="2000" b="1" dirty="0">
                <a:cs typeface="Arial" pitchFamily="34" charset="0"/>
              </a:rPr>
              <a:t>Modelo de Transação em Blockchains Privadas</a:t>
            </a:r>
          </a:p>
          <a:p>
            <a:endParaRPr lang="pt-BR" altLang="ko-KR" sz="2000" b="1" dirty="0">
              <a:cs typeface="Arial" pitchFamily="34" charset="0"/>
            </a:endParaRPr>
          </a:p>
          <a:p>
            <a:r>
              <a:rPr lang="pt-BR" altLang="ko-KR" sz="2000" dirty="0">
                <a:cs typeface="Arial" pitchFamily="34" charset="0"/>
              </a:rPr>
              <a:t>No contexto de </a:t>
            </a:r>
            <a:r>
              <a:rPr lang="pt-BR" altLang="ko-KR" sz="2000" dirty="0" err="1">
                <a:cs typeface="Arial" pitchFamily="34" charset="0"/>
              </a:rPr>
              <a:t>blockchains</a:t>
            </a:r>
            <a:r>
              <a:rPr lang="pt-BR" altLang="ko-KR" sz="2000" dirty="0">
                <a:cs typeface="Arial" pitchFamily="34" charset="0"/>
              </a:rPr>
              <a:t> privadas, existem dois modelos principais de transação:</a:t>
            </a:r>
          </a:p>
          <a:p>
            <a:r>
              <a:rPr lang="pt-BR" altLang="ko-KR" sz="2000" dirty="0">
                <a:cs typeface="Arial" pitchFamily="34" charset="0"/>
              </a:rPr>
              <a:t>	</a:t>
            </a:r>
            <a:r>
              <a:rPr lang="pt-BR" altLang="ko-KR" sz="2000" b="1" dirty="0">
                <a:cs typeface="Arial" pitchFamily="34" charset="0"/>
              </a:rPr>
              <a:t>1. Mensagem </a:t>
            </a:r>
            <a:r>
              <a:rPr lang="pt-BR" altLang="ko-KR" sz="2000" b="1" dirty="0" err="1">
                <a:cs typeface="Arial" pitchFamily="34" charset="0"/>
              </a:rPr>
              <a:t>Peer-to-Peer</a:t>
            </a:r>
            <a:r>
              <a:rPr lang="pt-BR" altLang="ko-KR" sz="2000" b="1" dirty="0">
                <a:cs typeface="Arial" pitchFamily="34" charset="0"/>
              </a:rPr>
              <a:t> (P2P): </a:t>
            </a:r>
            <a:r>
              <a:rPr lang="pt-BR" altLang="ko-KR" sz="2000" dirty="0">
                <a:cs typeface="Arial" pitchFamily="34" charset="0"/>
              </a:rPr>
              <a:t>Nesse modelo, a entidade de estado (ou seja, a informação específica) é visível apenas para os participantes da transação. Assim, apenas quem participa diretamente da transação consegue visualizar o estado da entidade.</a:t>
            </a:r>
          </a:p>
          <a:p>
            <a:r>
              <a:rPr lang="pt-BR" altLang="ko-KR" sz="2000" dirty="0">
                <a:cs typeface="Arial" pitchFamily="34" charset="0"/>
              </a:rPr>
              <a:t>	</a:t>
            </a:r>
            <a:r>
              <a:rPr lang="pt-BR" altLang="ko-KR" sz="2000" b="1" dirty="0">
                <a:cs typeface="Arial" pitchFamily="34" charset="0"/>
              </a:rPr>
              <a:t>2. Mensagem Global: </a:t>
            </a:r>
            <a:r>
              <a:rPr lang="pt-BR" altLang="ko-KR" sz="2000" dirty="0">
                <a:cs typeface="Arial" pitchFamily="34" charset="0"/>
              </a:rPr>
              <a:t>Aqui, a entidade de estado é visível para todos os participantes da rede </a:t>
            </a:r>
            <a:r>
              <a:rPr lang="pt-BR" altLang="ko-KR" sz="2000" dirty="0" err="1">
                <a:cs typeface="Arial" pitchFamily="34" charset="0"/>
              </a:rPr>
              <a:t>blockchain</a:t>
            </a:r>
            <a:r>
              <a:rPr lang="pt-BR" altLang="ko-KR" sz="2000" dirty="0">
                <a:cs typeface="Arial" pitchFamily="34" charset="0"/>
              </a:rPr>
              <a:t>. Dessa forma, qualquer pessoa com acesso à rede pode ver o estado da entidade.</a:t>
            </a:r>
          </a:p>
          <a:p>
            <a:r>
              <a:rPr lang="pt-BR" altLang="ko-KR" sz="2000" dirty="0">
                <a:cs typeface="Arial" pitchFamily="34" charset="0"/>
              </a:rPr>
              <a:t>	</a:t>
            </a:r>
          </a:p>
          <a:p>
            <a:r>
              <a:rPr lang="pt-BR" altLang="ko-KR" sz="2000" dirty="0">
                <a:cs typeface="Arial" pitchFamily="34" charset="0"/>
              </a:rPr>
              <a:t>Ambos os modelos de transação compartilham os dados de forma distribuída na </a:t>
            </a:r>
            <a:r>
              <a:rPr lang="pt-BR" altLang="ko-KR" sz="2000" dirty="0" err="1">
                <a:cs typeface="Arial" pitchFamily="34" charset="0"/>
              </a:rPr>
              <a:t>blockchain</a:t>
            </a:r>
            <a:r>
              <a:rPr lang="pt-BR" altLang="ko-KR" sz="2000" dirty="0">
                <a:cs typeface="Arial" pitchFamily="34" charset="0"/>
              </a:rPr>
              <a:t>. </a:t>
            </a:r>
          </a:p>
          <a:p>
            <a:endParaRPr lang="pt-BR" altLang="ko-KR" sz="2000" dirty="0">
              <a:cs typeface="Arial" pitchFamily="34" charset="0"/>
            </a:endParaRPr>
          </a:p>
        </p:txBody>
      </p:sp>
    </p:spTree>
    <p:extLst>
      <p:ext uri="{BB962C8B-B14F-4D97-AF65-F5344CB8AC3E}">
        <p14:creationId xmlns:p14="http://schemas.microsoft.com/office/powerpoint/2010/main" val="42203762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a:extLst>
              <a:ext uri="{FF2B5EF4-FFF2-40B4-BE49-F238E27FC236}">
                <a16:creationId xmlns:a16="http://schemas.microsoft.com/office/drawing/2014/main" id="{6850DB1E-561D-4E18-97B8-199F4AFFDD1C}"/>
              </a:ext>
            </a:extLst>
          </p:cNvPr>
          <p:cNvSpPr txBox="1">
            <a:spLocks/>
          </p:cNvSpPr>
          <p:nvPr/>
        </p:nvSpPr>
        <p:spPr>
          <a:xfrm>
            <a:off x="0" y="0"/>
            <a:ext cx="2469953" cy="2486033"/>
          </a:xfrm>
          <a:custGeom>
            <a:avLst/>
            <a:gdLst>
              <a:gd name="connsiteX0" fmla="*/ 5691 w 2469953"/>
              <a:gd name="connsiteY0" fmla="*/ 143427 h 2486033"/>
              <a:gd name="connsiteX1" fmla="*/ 1176994 w 2469953"/>
              <a:gd name="connsiteY1" fmla="*/ 1314730 h 2486033"/>
              <a:gd name="connsiteX2" fmla="*/ 5691 w 2469953"/>
              <a:gd name="connsiteY2" fmla="*/ 2486033 h 2486033"/>
              <a:gd name="connsiteX3" fmla="*/ 0 w 2469953"/>
              <a:gd name="connsiteY3" fmla="*/ 2480342 h 2486033"/>
              <a:gd name="connsiteX4" fmla="*/ 0 w 2469953"/>
              <a:gd name="connsiteY4" fmla="*/ 149118 h 2486033"/>
              <a:gd name="connsiteX5" fmla="*/ 145293 w 2469953"/>
              <a:gd name="connsiteY5" fmla="*/ 0 h 2486033"/>
              <a:gd name="connsiteX6" fmla="*/ 2469953 w 2469953"/>
              <a:gd name="connsiteY6" fmla="*/ 0 h 2486033"/>
              <a:gd name="connsiteX7" fmla="*/ 1307623 w 2469953"/>
              <a:gd name="connsiteY7" fmla="*/ 1162330 h 2486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69953" h="2486033">
                <a:moveTo>
                  <a:pt x="5691" y="143427"/>
                </a:moveTo>
                <a:lnTo>
                  <a:pt x="1176994" y="1314730"/>
                </a:lnTo>
                <a:lnTo>
                  <a:pt x="5691" y="2486033"/>
                </a:lnTo>
                <a:lnTo>
                  <a:pt x="0" y="2480342"/>
                </a:lnTo>
                <a:lnTo>
                  <a:pt x="0" y="149118"/>
                </a:lnTo>
                <a:close/>
                <a:moveTo>
                  <a:pt x="145293" y="0"/>
                </a:moveTo>
                <a:lnTo>
                  <a:pt x="2469953" y="0"/>
                </a:lnTo>
                <a:lnTo>
                  <a:pt x="1307623" y="1162330"/>
                </a:lnTo>
                <a:close/>
              </a:path>
            </a:pathLst>
          </a:custGeom>
          <a:solidFill>
            <a:schemeClr val="accent1">
              <a:lumMod val="40000"/>
              <a:lumOff val="60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ko-KR" altLang="en-US" dirty="0"/>
          </a:p>
        </p:txBody>
      </p:sp>
      <p:sp>
        <p:nvSpPr>
          <p:cNvPr id="22" name="TextBox 21">
            <a:extLst>
              <a:ext uri="{FF2B5EF4-FFF2-40B4-BE49-F238E27FC236}">
                <a16:creationId xmlns:a16="http://schemas.microsoft.com/office/drawing/2014/main" id="{12C6CB43-C3D1-4D80-A988-362864D801F6}"/>
              </a:ext>
            </a:extLst>
          </p:cNvPr>
          <p:cNvSpPr txBox="1">
            <a:spLocks/>
          </p:cNvSpPr>
          <p:nvPr/>
        </p:nvSpPr>
        <p:spPr>
          <a:xfrm>
            <a:off x="1" y="2727240"/>
            <a:ext cx="1166065" cy="2332130"/>
          </a:xfrm>
          <a:custGeom>
            <a:avLst/>
            <a:gdLst>
              <a:gd name="connsiteX0" fmla="*/ 0 w 1166065"/>
              <a:gd name="connsiteY0" fmla="*/ 0 h 2332130"/>
              <a:gd name="connsiteX1" fmla="*/ 1166065 w 1166065"/>
              <a:gd name="connsiteY1" fmla="*/ 1166065 h 2332130"/>
              <a:gd name="connsiteX2" fmla="*/ 0 w 1166065"/>
              <a:gd name="connsiteY2" fmla="*/ 2332130 h 2332130"/>
            </a:gdLst>
            <a:ahLst/>
            <a:cxnLst>
              <a:cxn ang="0">
                <a:pos x="connsiteX0" y="connsiteY0"/>
              </a:cxn>
              <a:cxn ang="0">
                <a:pos x="connsiteX1" y="connsiteY1"/>
              </a:cxn>
              <a:cxn ang="0">
                <a:pos x="connsiteX2" y="connsiteY2"/>
              </a:cxn>
            </a:cxnLst>
            <a:rect l="l" t="t" r="r" b="b"/>
            <a:pathLst>
              <a:path w="1166065" h="2332130">
                <a:moveTo>
                  <a:pt x="0" y="0"/>
                </a:moveTo>
                <a:lnTo>
                  <a:pt x="1166065" y="1166065"/>
                </a:lnTo>
                <a:lnTo>
                  <a:pt x="0" y="2332130"/>
                </a:lnTo>
                <a:close/>
              </a:path>
            </a:pathLst>
          </a:custGeom>
          <a:solidFill>
            <a:schemeClr val="accent1">
              <a:lumMod val="40000"/>
              <a:lumOff val="60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ko-KR" altLang="en-US" dirty="0"/>
          </a:p>
        </p:txBody>
      </p:sp>
      <p:sp>
        <p:nvSpPr>
          <p:cNvPr id="27" name="TextBox 26">
            <a:extLst>
              <a:ext uri="{FF2B5EF4-FFF2-40B4-BE49-F238E27FC236}">
                <a16:creationId xmlns:a16="http://schemas.microsoft.com/office/drawing/2014/main" id="{9D878CAC-FD09-4167-88E2-4F463472EE9C}"/>
              </a:ext>
            </a:extLst>
          </p:cNvPr>
          <p:cNvSpPr txBox="1">
            <a:spLocks/>
          </p:cNvSpPr>
          <p:nvPr/>
        </p:nvSpPr>
        <p:spPr>
          <a:xfrm>
            <a:off x="0" y="5345732"/>
            <a:ext cx="1175590" cy="1512268"/>
          </a:xfrm>
          <a:custGeom>
            <a:avLst/>
            <a:gdLst>
              <a:gd name="connsiteX0" fmla="*/ 4287 w 1175590"/>
              <a:gd name="connsiteY0" fmla="*/ 0 h 1512268"/>
              <a:gd name="connsiteX1" fmla="*/ 1175590 w 1175590"/>
              <a:gd name="connsiteY1" fmla="*/ 1171303 h 1512268"/>
              <a:gd name="connsiteX2" fmla="*/ 834625 w 1175590"/>
              <a:gd name="connsiteY2" fmla="*/ 1512268 h 1512268"/>
              <a:gd name="connsiteX3" fmla="*/ 0 w 1175590"/>
              <a:gd name="connsiteY3" fmla="*/ 1512268 h 1512268"/>
              <a:gd name="connsiteX4" fmla="*/ 0 w 1175590"/>
              <a:gd name="connsiteY4" fmla="*/ 4287 h 1512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5590" h="1512268">
                <a:moveTo>
                  <a:pt x="4287" y="0"/>
                </a:moveTo>
                <a:lnTo>
                  <a:pt x="1175590" y="1171303"/>
                </a:lnTo>
                <a:lnTo>
                  <a:pt x="834625" y="1512268"/>
                </a:lnTo>
                <a:lnTo>
                  <a:pt x="0" y="1512268"/>
                </a:lnTo>
                <a:lnTo>
                  <a:pt x="0" y="4287"/>
                </a:lnTo>
                <a:close/>
              </a:path>
            </a:pathLst>
          </a:custGeom>
          <a:solidFill>
            <a:schemeClr val="accent1">
              <a:lumMod val="40000"/>
              <a:lumOff val="60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ko-KR" altLang="en-US" dirty="0"/>
          </a:p>
        </p:txBody>
      </p:sp>
      <p:sp>
        <p:nvSpPr>
          <p:cNvPr id="40" name="Text Placeholder 10">
            <a:extLst>
              <a:ext uri="{FF2B5EF4-FFF2-40B4-BE49-F238E27FC236}">
                <a16:creationId xmlns:a16="http://schemas.microsoft.com/office/drawing/2014/main" id="{75699713-6AE0-4A17-A192-62B09894798A}"/>
              </a:ext>
            </a:extLst>
          </p:cNvPr>
          <p:cNvSpPr txBox="1">
            <a:spLocks/>
          </p:cNvSpPr>
          <p:nvPr/>
        </p:nvSpPr>
        <p:spPr>
          <a:xfrm>
            <a:off x="0" y="292981"/>
            <a:ext cx="12192000" cy="941670"/>
          </a:xfrm>
          <a:prstGeom prst="rect">
            <a:avLst/>
          </a:prstGeom>
          <a:noFill/>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lnSpc>
                <a:spcPct val="110000"/>
              </a:lnSpc>
              <a:buNone/>
            </a:pPr>
            <a:r>
              <a:rPr lang="pt-BR" altLang="ko-KR" sz="2400" b="1" dirty="0">
                <a:solidFill>
                  <a:schemeClr val="tx1">
                    <a:lumMod val="75000"/>
                    <a:lumOff val="25000"/>
                  </a:schemeClr>
                </a:solidFill>
                <a:latin typeface="+mj-lt"/>
                <a:cs typeface="Arial" pitchFamily="34" charset="0"/>
              </a:rPr>
              <a:t>Problema</a:t>
            </a:r>
          </a:p>
        </p:txBody>
      </p:sp>
      <p:sp>
        <p:nvSpPr>
          <p:cNvPr id="39" name="TextBox 38">
            <a:extLst>
              <a:ext uri="{FF2B5EF4-FFF2-40B4-BE49-F238E27FC236}">
                <a16:creationId xmlns:a16="http://schemas.microsoft.com/office/drawing/2014/main" id="{7D998ED4-A105-40ED-8D9A-07EBE0D04111}"/>
              </a:ext>
            </a:extLst>
          </p:cNvPr>
          <p:cNvSpPr txBox="1"/>
          <p:nvPr/>
        </p:nvSpPr>
        <p:spPr>
          <a:xfrm>
            <a:off x="1421217" y="1406192"/>
            <a:ext cx="9777351" cy="3077766"/>
          </a:xfrm>
          <a:prstGeom prst="rect">
            <a:avLst/>
          </a:prstGeom>
          <a:noFill/>
        </p:spPr>
        <p:txBody>
          <a:bodyPr wrap="square" rtlCol="0">
            <a:spAutoFit/>
          </a:bodyPr>
          <a:lstStyle/>
          <a:p>
            <a:endParaRPr lang="pt-BR" altLang="ko-KR" sz="1400" dirty="0">
              <a:cs typeface="Arial" pitchFamily="34" charset="0"/>
            </a:endParaRPr>
          </a:p>
          <a:p>
            <a:r>
              <a:rPr lang="pt-BR" altLang="ko-KR" sz="2000" dirty="0">
                <a:cs typeface="Arial" pitchFamily="34" charset="0"/>
              </a:rPr>
              <a:t>No modelo de transação tradicional de </a:t>
            </a:r>
            <a:r>
              <a:rPr lang="pt-BR" altLang="ko-KR" sz="2000" dirty="0" err="1">
                <a:cs typeface="Arial" pitchFamily="34" charset="0"/>
              </a:rPr>
              <a:t>blockchains</a:t>
            </a:r>
            <a:r>
              <a:rPr lang="pt-BR" altLang="ko-KR" sz="2000" dirty="0">
                <a:cs typeface="Arial" pitchFamily="34" charset="0"/>
              </a:rPr>
              <a:t> privadas, qualquer dado incluído na rede </a:t>
            </a:r>
            <a:r>
              <a:rPr lang="pt-BR" altLang="ko-KR" sz="2000" b="1" dirty="0">
                <a:cs typeface="Arial" pitchFamily="34" charset="0"/>
              </a:rPr>
              <a:t>é acessível a todos os participantes</a:t>
            </a:r>
            <a:r>
              <a:rPr lang="pt-BR" altLang="ko-KR" sz="2000" dirty="0">
                <a:cs typeface="Arial" pitchFamily="34" charset="0"/>
              </a:rPr>
              <a:t>. </a:t>
            </a:r>
          </a:p>
          <a:p>
            <a:r>
              <a:rPr lang="pt-BR" altLang="ko-KR" sz="2000" dirty="0">
                <a:cs typeface="Arial" pitchFamily="34" charset="0"/>
              </a:rPr>
              <a:t>Isso gera um desafio para garantir que apenas os participantes autorizados vejam dados específicos. </a:t>
            </a:r>
          </a:p>
          <a:p>
            <a:endParaRPr lang="pt-BR" altLang="ko-KR" sz="2000" dirty="0">
              <a:cs typeface="Arial" pitchFamily="34" charset="0"/>
            </a:endParaRPr>
          </a:p>
          <a:p>
            <a:r>
              <a:rPr lang="pt-BR" altLang="ko-KR" sz="2000" dirty="0">
                <a:cs typeface="Arial" pitchFamily="34" charset="0"/>
              </a:rPr>
              <a:t>Por exemplo, uma farmácia precisa ver apenas os detalhes da prescrição do paciente, enquanto um clínico geral precisa acessar registros de consultas e diagnósticos, mas não necessariamente os registros de hospitalização.</a:t>
            </a:r>
          </a:p>
          <a:p>
            <a:endParaRPr lang="pt-BR" altLang="ko-KR" sz="2000" dirty="0">
              <a:cs typeface="Arial" pitchFamily="34" charset="0"/>
            </a:endParaRPr>
          </a:p>
        </p:txBody>
      </p:sp>
    </p:spTree>
    <p:extLst>
      <p:ext uri="{BB962C8B-B14F-4D97-AF65-F5344CB8AC3E}">
        <p14:creationId xmlns:p14="http://schemas.microsoft.com/office/powerpoint/2010/main" val="1083345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a:extLst>
              <a:ext uri="{FF2B5EF4-FFF2-40B4-BE49-F238E27FC236}">
                <a16:creationId xmlns:a16="http://schemas.microsoft.com/office/drawing/2014/main" id="{6850DB1E-561D-4E18-97B8-199F4AFFDD1C}"/>
              </a:ext>
            </a:extLst>
          </p:cNvPr>
          <p:cNvSpPr txBox="1">
            <a:spLocks/>
          </p:cNvSpPr>
          <p:nvPr/>
        </p:nvSpPr>
        <p:spPr>
          <a:xfrm>
            <a:off x="0" y="0"/>
            <a:ext cx="2469953" cy="2486033"/>
          </a:xfrm>
          <a:custGeom>
            <a:avLst/>
            <a:gdLst>
              <a:gd name="connsiteX0" fmla="*/ 5691 w 2469953"/>
              <a:gd name="connsiteY0" fmla="*/ 143427 h 2486033"/>
              <a:gd name="connsiteX1" fmla="*/ 1176994 w 2469953"/>
              <a:gd name="connsiteY1" fmla="*/ 1314730 h 2486033"/>
              <a:gd name="connsiteX2" fmla="*/ 5691 w 2469953"/>
              <a:gd name="connsiteY2" fmla="*/ 2486033 h 2486033"/>
              <a:gd name="connsiteX3" fmla="*/ 0 w 2469953"/>
              <a:gd name="connsiteY3" fmla="*/ 2480342 h 2486033"/>
              <a:gd name="connsiteX4" fmla="*/ 0 w 2469953"/>
              <a:gd name="connsiteY4" fmla="*/ 149118 h 2486033"/>
              <a:gd name="connsiteX5" fmla="*/ 145293 w 2469953"/>
              <a:gd name="connsiteY5" fmla="*/ 0 h 2486033"/>
              <a:gd name="connsiteX6" fmla="*/ 2469953 w 2469953"/>
              <a:gd name="connsiteY6" fmla="*/ 0 h 2486033"/>
              <a:gd name="connsiteX7" fmla="*/ 1307623 w 2469953"/>
              <a:gd name="connsiteY7" fmla="*/ 1162330 h 2486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69953" h="2486033">
                <a:moveTo>
                  <a:pt x="5691" y="143427"/>
                </a:moveTo>
                <a:lnTo>
                  <a:pt x="1176994" y="1314730"/>
                </a:lnTo>
                <a:lnTo>
                  <a:pt x="5691" y="2486033"/>
                </a:lnTo>
                <a:lnTo>
                  <a:pt x="0" y="2480342"/>
                </a:lnTo>
                <a:lnTo>
                  <a:pt x="0" y="149118"/>
                </a:lnTo>
                <a:close/>
                <a:moveTo>
                  <a:pt x="145293" y="0"/>
                </a:moveTo>
                <a:lnTo>
                  <a:pt x="2469953" y="0"/>
                </a:lnTo>
                <a:lnTo>
                  <a:pt x="1307623" y="1162330"/>
                </a:lnTo>
                <a:close/>
              </a:path>
            </a:pathLst>
          </a:custGeom>
          <a:solidFill>
            <a:schemeClr val="accent1">
              <a:lumMod val="40000"/>
              <a:lumOff val="60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ko-KR" altLang="en-US" dirty="0"/>
          </a:p>
        </p:txBody>
      </p:sp>
      <p:sp>
        <p:nvSpPr>
          <p:cNvPr id="22" name="TextBox 21">
            <a:extLst>
              <a:ext uri="{FF2B5EF4-FFF2-40B4-BE49-F238E27FC236}">
                <a16:creationId xmlns:a16="http://schemas.microsoft.com/office/drawing/2014/main" id="{12C6CB43-C3D1-4D80-A988-362864D801F6}"/>
              </a:ext>
            </a:extLst>
          </p:cNvPr>
          <p:cNvSpPr txBox="1">
            <a:spLocks/>
          </p:cNvSpPr>
          <p:nvPr/>
        </p:nvSpPr>
        <p:spPr>
          <a:xfrm>
            <a:off x="1" y="2727240"/>
            <a:ext cx="1166065" cy="2332130"/>
          </a:xfrm>
          <a:custGeom>
            <a:avLst/>
            <a:gdLst>
              <a:gd name="connsiteX0" fmla="*/ 0 w 1166065"/>
              <a:gd name="connsiteY0" fmla="*/ 0 h 2332130"/>
              <a:gd name="connsiteX1" fmla="*/ 1166065 w 1166065"/>
              <a:gd name="connsiteY1" fmla="*/ 1166065 h 2332130"/>
              <a:gd name="connsiteX2" fmla="*/ 0 w 1166065"/>
              <a:gd name="connsiteY2" fmla="*/ 2332130 h 2332130"/>
            </a:gdLst>
            <a:ahLst/>
            <a:cxnLst>
              <a:cxn ang="0">
                <a:pos x="connsiteX0" y="connsiteY0"/>
              </a:cxn>
              <a:cxn ang="0">
                <a:pos x="connsiteX1" y="connsiteY1"/>
              </a:cxn>
              <a:cxn ang="0">
                <a:pos x="connsiteX2" y="connsiteY2"/>
              </a:cxn>
            </a:cxnLst>
            <a:rect l="l" t="t" r="r" b="b"/>
            <a:pathLst>
              <a:path w="1166065" h="2332130">
                <a:moveTo>
                  <a:pt x="0" y="0"/>
                </a:moveTo>
                <a:lnTo>
                  <a:pt x="1166065" y="1166065"/>
                </a:lnTo>
                <a:lnTo>
                  <a:pt x="0" y="2332130"/>
                </a:lnTo>
                <a:close/>
              </a:path>
            </a:pathLst>
          </a:custGeom>
          <a:solidFill>
            <a:schemeClr val="accent1">
              <a:lumMod val="40000"/>
              <a:lumOff val="60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ko-KR" altLang="en-US" dirty="0"/>
          </a:p>
        </p:txBody>
      </p:sp>
      <p:sp>
        <p:nvSpPr>
          <p:cNvPr id="27" name="TextBox 26">
            <a:extLst>
              <a:ext uri="{FF2B5EF4-FFF2-40B4-BE49-F238E27FC236}">
                <a16:creationId xmlns:a16="http://schemas.microsoft.com/office/drawing/2014/main" id="{9D878CAC-FD09-4167-88E2-4F463472EE9C}"/>
              </a:ext>
            </a:extLst>
          </p:cNvPr>
          <p:cNvSpPr txBox="1">
            <a:spLocks/>
          </p:cNvSpPr>
          <p:nvPr/>
        </p:nvSpPr>
        <p:spPr>
          <a:xfrm>
            <a:off x="0" y="5345732"/>
            <a:ext cx="1175590" cy="1512268"/>
          </a:xfrm>
          <a:custGeom>
            <a:avLst/>
            <a:gdLst>
              <a:gd name="connsiteX0" fmla="*/ 4287 w 1175590"/>
              <a:gd name="connsiteY0" fmla="*/ 0 h 1512268"/>
              <a:gd name="connsiteX1" fmla="*/ 1175590 w 1175590"/>
              <a:gd name="connsiteY1" fmla="*/ 1171303 h 1512268"/>
              <a:gd name="connsiteX2" fmla="*/ 834625 w 1175590"/>
              <a:gd name="connsiteY2" fmla="*/ 1512268 h 1512268"/>
              <a:gd name="connsiteX3" fmla="*/ 0 w 1175590"/>
              <a:gd name="connsiteY3" fmla="*/ 1512268 h 1512268"/>
              <a:gd name="connsiteX4" fmla="*/ 0 w 1175590"/>
              <a:gd name="connsiteY4" fmla="*/ 4287 h 1512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5590" h="1512268">
                <a:moveTo>
                  <a:pt x="4287" y="0"/>
                </a:moveTo>
                <a:lnTo>
                  <a:pt x="1175590" y="1171303"/>
                </a:lnTo>
                <a:lnTo>
                  <a:pt x="834625" y="1512268"/>
                </a:lnTo>
                <a:lnTo>
                  <a:pt x="0" y="1512268"/>
                </a:lnTo>
                <a:lnTo>
                  <a:pt x="0" y="4287"/>
                </a:lnTo>
                <a:close/>
              </a:path>
            </a:pathLst>
          </a:custGeom>
          <a:solidFill>
            <a:schemeClr val="accent1">
              <a:lumMod val="40000"/>
              <a:lumOff val="60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ko-KR" altLang="en-US" dirty="0"/>
          </a:p>
        </p:txBody>
      </p:sp>
      <p:sp>
        <p:nvSpPr>
          <p:cNvPr id="40" name="Text Placeholder 10">
            <a:extLst>
              <a:ext uri="{FF2B5EF4-FFF2-40B4-BE49-F238E27FC236}">
                <a16:creationId xmlns:a16="http://schemas.microsoft.com/office/drawing/2014/main" id="{75699713-6AE0-4A17-A192-62B09894798A}"/>
              </a:ext>
            </a:extLst>
          </p:cNvPr>
          <p:cNvSpPr txBox="1">
            <a:spLocks/>
          </p:cNvSpPr>
          <p:nvPr/>
        </p:nvSpPr>
        <p:spPr>
          <a:xfrm>
            <a:off x="0" y="292981"/>
            <a:ext cx="12192000" cy="941670"/>
          </a:xfrm>
          <a:prstGeom prst="rect">
            <a:avLst/>
          </a:prstGeom>
          <a:noFill/>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lnSpc>
                <a:spcPct val="110000"/>
              </a:lnSpc>
              <a:buNone/>
            </a:pPr>
            <a:r>
              <a:rPr lang="pt-BR" altLang="ko-KR" sz="2400" b="1" dirty="0">
                <a:solidFill>
                  <a:schemeClr val="tx1">
                    <a:lumMod val="75000"/>
                    <a:lumOff val="25000"/>
                  </a:schemeClr>
                </a:solidFill>
                <a:latin typeface="+mj-lt"/>
                <a:cs typeface="Arial" pitchFamily="34" charset="0"/>
              </a:rPr>
              <a:t>Soluções</a:t>
            </a:r>
          </a:p>
        </p:txBody>
      </p:sp>
      <p:sp>
        <p:nvSpPr>
          <p:cNvPr id="39" name="TextBox 38">
            <a:extLst>
              <a:ext uri="{FF2B5EF4-FFF2-40B4-BE49-F238E27FC236}">
                <a16:creationId xmlns:a16="http://schemas.microsoft.com/office/drawing/2014/main" id="{7D998ED4-A105-40ED-8D9A-07EBE0D04111}"/>
              </a:ext>
            </a:extLst>
          </p:cNvPr>
          <p:cNvSpPr txBox="1"/>
          <p:nvPr/>
        </p:nvSpPr>
        <p:spPr>
          <a:xfrm>
            <a:off x="1326624" y="1419840"/>
            <a:ext cx="9777351" cy="5047536"/>
          </a:xfrm>
          <a:prstGeom prst="rect">
            <a:avLst/>
          </a:prstGeom>
          <a:noFill/>
        </p:spPr>
        <p:txBody>
          <a:bodyPr wrap="square" rtlCol="0">
            <a:spAutoFit/>
          </a:bodyPr>
          <a:lstStyle/>
          <a:p>
            <a:endParaRPr lang="pt-BR" altLang="ko-KR" sz="1400" dirty="0">
              <a:cs typeface="Arial" pitchFamily="34" charset="0"/>
            </a:endParaRPr>
          </a:p>
          <a:p>
            <a:r>
              <a:rPr lang="pt-BR" altLang="ko-KR" b="1" dirty="0">
                <a:cs typeface="Arial" pitchFamily="34" charset="0"/>
              </a:rPr>
              <a:t>Soluções para Privacidade de Dados em Blockchains Privadas</a:t>
            </a:r>
          </a:p>
          <a:p>
            <a:r>
              <a:rPr lang="pt-BR" altLang="ko-KR" dirty="0">
                <a:cs typeface="Arial" pitchFamily="34" charset="0"/>
              </a:rPr>
              <a:t>As plataformas de </a:t>
            </a:r>
            <a:r>
              <a:rPr lang="pt-BR" altLang="ko-KR" dirty="0" err="1">
                <a:cs typeface="Arial" pitchFamily="34" charset="0"/>
              </a:rPr>
              <a:t>blockchain</a:t>
            </a:r>
            <a:r>
              <a:rPr lang="pt-BR" altLang="ko-KR" dirty="0">
                <a:cs typeface="Arial" pitchFamily="34" charset="0"/>
              </a:rPr>
              <a:t> privadas têm desenvolvido várias estratégias para resolver essa questão, implementando mecanismos que permitem restringir o acesso aos dados, tornando-os visíveis apenas para os participantes relevantes. </a:t>
            </a:r>
          </a:p>
          <a:p>
            <a:endParaRPr lang="pt-BR" altLang="ko-KR" dirty="0">
              <a:cs typeface="Arial" pitchFamily="34" charset="0"/>
            </a:endParaRPr>
          </a:p>
          <a:p>
            <a:r>
              <a:rPr lang="pt-BR" altLang="ko-KR" dirty="0">
                <a:cs typeface="Arial" pitchFamily="34" charset="0"/>
              </a:rPr>
              <a:t>Isso garante que diferentes stakeholders na rede tenham acesso apenas às informações necessárias para desempenhar suas funções, mantendo a privacidade e a segurança dos dados sensíveis do paciente.</a:t>
            </a:r>
          </a:p>
          <a:p>
            <a:endParaRPr lang="pt-BR" altLang="ko-KR" dirty="0">
              <a:cs typeface="Arial" pitchFamily="34" charset="0"/>
            </a:endParaRPr>
          </a:p>
          <a:p>
            <a:r>
              <a:rPr lang="pt-BR" altLang="ko-KR" dirty="0">
                <a:cs typeface="Arial" pitchFamily="34" charset="0"/>
              </a:rPr>
              <a:t>Essas soluções variam, mas podem incluir técnicas de criptografia, uso de canais privados ou outras abordagens de controle de acesso baseadas em permissão, como por exemplo:</a:t>
            </a:r>
          </a:p>
          <a:p>
            <a:endParaRPr lang="pt-BR" altLang="ko-KR" dirty="0">
              <a:cs typeface="Arial" pitchFamily="34" charset="0"/>
            </a:endParaRPr>
          </a:p>
          <a:p>
            <a:r>
              <a:rPr lang="pt-BR" altLang="ko-KR" dirty="0">
                <a:cs typeface="Arial" pitchFamily="34" charset="0"/>
              </a:rPr>
              <a:t>- Coleções de dados privadas, como as utilizadas no </a:t>
            </a:r>
            <a:r>
              <a:rPr lang="pt-BR" altLang="ko-KR" dirty="0" err="1">
                <a:cs typeface="Arial" pitchFamily="34" charset="0"/>
              </a:rPr>
              <a:t>Hyperledger</a:t>
            </a:r>
            <a:r>
              <a:rPr lang="pt-BR" altLang="ko-KR" dirty="0">
                <a:cs typeface="Arial" pitchFamily="34" charset="0"/>
              </a:rPr>
              <a:t> </a:t>
            </a:r>
            <a:r>
              <a:rPr lang="pt-BR" altLang="ko-KR" dirty="0" err="1">
                <a:cs typeface="Arial" pitchFamily="34" charset="0"/>
              </a:rPr>
              <a:t>Fabric</a:t>
            </a:r>
            <a:endParaRPr lang="pt-BR" altLang="ko-KR" dirty="0">
              <a:cs typeface="Arial" pitchFamily="34" charset="0"/>
            </a:endParaRPr>
          </a:p>
          <a:p>
            <a:r>
              <a:rPr lang="pt-BR" altLang="ko-KR" dirty="0">
                <a:cs typeface="Arial" pitchFamily="34" charset="0"/>
              </a:rPr>
              <a:t>- Computação multipartidária</a:t>
            </a:r>
          </a:p>
          <a:p>
            <a:r>
              <a:rPr lang="pt-BR" altLang="ko-KR" dirty="0">
                <a:cs typeface="Arial" pitchFamily="34" charset="0"/>
              </a:rPr>
              <a:t>- </a:t>
            </a:r>
            <a:r>
              <a:rPr lang="pt-BR" altLang="ko-KR" dirty="0" err="1">
                <a:cs typeface="Arial" pitchFamily="34" charset="0"/>
              </a:rPr>
              <a:t>Ciptografia</a:t>
            </a:r>
            <a:r>
              <a:rPr lang="pt-BR" altLang="ko-KR" dirty="0">
                <a:cs typeface="Arial" pitchFamily="34" charset="0"/>
              </a:rPr>
              <a:t> baseada em atributos</a:t>
            </a:r>
          </a:p>
          <a:p>
            <a:endParaRPr lang="pt-BR" altLang="ko-KR" dirty="0">
              <a:cs typeface="Arial" pitchFamily="34" charset="0"/>
            </a:endParaRPr>
          </a:p>
          <a:p>
            <a:endParaRPr lang="pt-BR" altLang="ko-KR" sz="2000" dirty="0">
              <a:cs typeface="Arial" pitchFamily="34" charset="0"/>
            </a:endParaRPr>
          </a:p>
        </p:txBody>
      </p:sp>
    </p:spTree>
    <p:extLst>
      <p:ext uri="{BB962C8B-B14F-4D97-AF65-F5344CB8AC3E}">
        <p14:creationId xmlns:p14="http://schemas.microsoft.com/office/powerpoint/2010/main" val="29055630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a:extLst>
              <a:ext uri="{FF2B5EF4-FFF2-40B4-BE49-F238E27FC236}">
                <a16:creationId xmlns:a16="http://schemas.microsoft.com/office/drawing/2014/main" id="{6850DB1E-561D-4E18-97B8-199F4AFFDD1C}"/>
              </a:ext>
            </a:extLst>
          </p:cNvPr>
          <p:cNvSpPr txBox="1">
            <a:spLocks/>
          </p:cNvSpPr>
          <p:nvPr/>
        </p:nvSpPr>
        <p:spPr>
          <a:xfrm>
            <a:off x="0" y="0"/>
            <a:ext cx="2469953" cy="2486033"/>
          </a:xfrm>
          <a:custGeom>
            <a:avLst/>
            <a:gdLst>
              <a:gd name="connsiteX0" fmla="*/ 5691 w 2469953"/>
              <a:gd name="connsiteY0" fmla="*/ 143427 h 2486033"/>
              <a:gd name="connsiteX1" fmla="*/ 1176994 w 2469953"/>
              <a:gd name="connsiteY1" fmla="*/ 1314730 h 2486033"/>
              <a:gd name="connsiteX2" fmla="*/ 5691 w 2469953"/>
              <a:gd name="connsiteY2" fmla="*/ 2486033 h 2486033"/>
              <a:gd name="connsiteX3" fmla="*/ 0 w 2469953"/>
              <a:gd name="connsiteY3" fmla="*/ 2480342 h 2486033"/>
              <a:gd name="connsiteX4" fmla="*/ 0 w 2469953"/>
              <a:gd name="connsiteY4" fmla="*/ 149118 h 2486033"/>
              <a:gd name="connsiteX5" fmla="*/ 145293 w 2469953"/>
              <a:gd name="connsiteY5" fmla="*/ 0 h 2486033"/>
              <a:gd name="connsiteX6" fmla="*/ 2469953 w 2469953"/>
              <a:gd name="connsiteY6" fmla="*/ 0 h 2486033"/>
              <a:gd name="connsiteX7" fmla="*/ 1307623 w 2469953"/>
              <a:gd name="connsiteY7" fmla="*/ 1162330 h 2486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69953" h="2486033">
                <a:moveTo>
                  <a:pt x="5691" y="143427"/>
                </a:moveTo>
                <a:lnTo>
                  <a:pt x="1176994" y="1314730"/>
                </a:lnTo>
                <a:lnTo>
                  <a:pt x="5691" y="2486033"/>
                </a:lnTo>
                <a:lnTo>
                  <a:pt x="0" y="2480342"/>
                </a:lnTo>
                <a:lnTo>
                  <a:pt x="0" y="149118"/>
                </a:lnTo>
                <a:close/>
                <a:moveTo>
                  <a:pt x="145293" y="0"/>
                </a:moveTo>
                <a:lnTo>
                  <a:pt x="2469953" y="0"/>
                </a:lnTo>
                <a:lnTo>
                  <a:pt x="1307623" y="1162330"/>
                </a:lnTo>
                <a:close/>
              </a:path>
            </a:pathLst>
          </a:custGeom>
          <a:solidFill>
            <a:schemeClr val="accent1">
              <a:lumMod val="40000"/>
              <a:lumOff val="60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ko-KR" altLang="en-US" dirty="0"/>
          </a:p>
        </p:txBody>
      </p:sp>
      <p:sp>
        <p:nvSpPr>
          <p:cNvPr id="22" name="TextBox 21">
            <a:extLst>
              <a:ext uri="{FF2B5EF4-FFF2-40B4-BE49-F238E27FC236}">
                <a16:creationId xmlns:a16="http://schemas.microsoft.com/office/drawing/2014/main" id="{12C6CB43-C3D1-4D80-A988-362864D801F6}"/>
              </a:ext>
            </a:extLst>
          </p:cNvPr>
          <p:cNvSpPr txBox="1">
            <a:spLocks/>
          </p:cNvSpPr>
          <p:nvPr/>
        </p:nvSpPr>
        <p:spPr>
          <a:xfrm>
            <a:off x="1" y="2727240"/>
            <a:ext cx="1166065" cy="2332130"/>
          </a:xfrm>
          <a:custGeom>
            <a:avLst/>
            <a:gdLst>
              <a:gd name="connsiteX0" fmla="*/ 0 w 1166065"/>
              <a:gd name="connsiteY0" fmla="*/ 0 h 2332130"/>
              <a:gd name="connsiteX1" fmla="*/ 1166065 w 1166065"/>
              <a:gd name="connsiteY1" fmla="*/ 1166065 h 2332130"/>
              <a:gd name="connsiteX2" fmla="*/ 0 w 1166065"/>
              <a:gd name="connsiteY2" fmla="*/ 2332130 h 2332130"/>
            </a:gdLst>
            <a:ahLst/>
            <a:cxnLst>
              <a:cxn ang="0">
                <a:pos x="connsiteX0" y="connsiteY0"/>
              </a:cxn>
              <a:cxn ang="0">
                <a:pos x="connsiteX1" y="connsiteY1"/>
              </a:cxn>
              <a:cxn ang="0">
                <a:pos x="connsiteX2" y="connsiteY2"/>
              </a:cxn>
            </a:cxnLst>
            <a:rect l="l" t="t" r="r" b="b"/>
            <a:pathLst>
              <a:path w="1166065" h="2332130">
                <a:moveTo>
                  <a:pt x="0" y="0"/>
                </a:moveTo>
                <a:lnTo>
                  <a:pt x="1166065" y="1166065"/>
                </a:lnTo>
                <a:lnTo>
                  <a:pt x="0" y="2332130"/>
                </a:lnTo>
                <a:close/>
              </a:path>
            </a:pathLst>
          </a:custGeom>
          <a:solidFill>
            <a:schemeClr val="accent1">
              <a:lumMod val="40000"/>
              <a:lumOff val="60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ko-KR" altLang="en-US" dirty="0"/>
          </a:p>
        </p:txBody>
      </p:sp>
      <p:sp>
        <p:nvSpPr>
          <p:cNvPr id="27" name="TextBox 26">
            <a:extLst>
              <a:ext uri="{FF2B5EF4-FFF2-40B4-BE49-F238E27FC236}">
                <a16:creationId xmlns:a16="http://schemas.microsoft.com/office/drawing/2014/main" id="{9D878CAC-FD09-4167-88E2-4F463472EE9C}"/>
              </a:ext>
            </a:extLst>
          </p:cNvPr>
          <p:cNvSpPr txBox="1">
            <a:spLocks/>
          </p:cNvSpPr>
          <p:nvPr/>
        </p:nvSpPr>
        <p:spPr>
          <a:xfrm>
            <a:off x="0" y="5345732"/>
            <a:ext cx="1175590" cy="1512268"/>
          </a:xfrm>
          <a:custGeom>
            <a:avLst/>
            <a:gdLst>
              <a:gd name="connsiteX0" fmla="*/ 4287 w 1175590"/>
              <a:gd name="connsiteY0" fmla="*/ 0 h 1512268"/>
              <a:gd name="connsiteX1" fmla="*/ 1175590 w 1175590"/>
              <a:gd name="connsiteY1" fmla="*/ 1171303 h 1512268"/>
              <a:gd name="connsiteX2" fmla="*/ 834625 w 1175590"/>
              <a:gd name="connsiteY2" fmla="*/ 1512268 h 1512268"/>
              <a:gd name="connsiteX3" fmla="*/ 0 w 1175590"/>
              <a:gd name="connsiteY3" fmla="*/ 1512268 h 1512268"/>
              <a:gd name="connsiteX4" fmla="*/ 0 w 1175590"/>
              <a:gd name="connsiteY4" fmla="*/ 4287 h 1512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5590" h="1512268">
                <a:moveTo>
                  <a:pt x="4287" y="0"/>
                </a:moveTo>
                <a:lnTo>
                  <a:pt x="1175590" y="1171303"/>
                </a:lnTo>
                <a:lnTo>
                  <a:pt x="834625" y="1512268"/>
                </a:lnTo>
                <a:lnTo>
                  <a:pt x="0" y="1512268"/>
                </a:lnTo>
                <a:lnTo>
                  <a:pt x="0" y="4287"/>
                </a:lnTo>
                <a:close/>
              </a:path>
            </a:pathLst>
          </a:custGeom>
          <a:solidFill>
            <a:schemeClr val="accent1">
              <a:lumMod val="40000"/>
              <a:lumOff val="60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ko-KR" altLang="en-US" dirty="0"/>
          </a:p>
        </p:txBody>
      </p:sp>
      <p:sp>
        <p:nvSpPr>
          <p:cNvPr id="40" name="Text Placeholder 10">
            <a:extLst>
              <a:ext uri="{FF2B5EF4-FFF2-40B4-BE49-F238E27FC236}">
                <a16:creationId xmlns:a16="http://schemas.microsoft.com/office/drawing/2014/main" id="{75699713-6AE0-4A17-A192-62B09894798A}"/>
              </a:ext>
            </a:extLst>
          </p:cNvPr>
          <p:cNvSpPr txBox="1">
            <a:spLocks/>
          </p:cNvSpPr>
          <p:nvPr/>
        </p:nvSpPr>
        <p:spPr>
          <a:xfrm>
            <a:off x="0" y="292981"/>
            <a:ext cx="12192000" cy="941670"/>
          </a:xfrm>
          <a:prstGeom prst="rect">
            <a:avLst/>
          </a:prstGeom>
          <a:noFill/>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lnSpc>
                <a:spcPct val="110000"/>
              </a:lnSpc>
              <a:buNone/>
            </a:pPr>
            <a:r>
              <a:rPr lang="pt-BR" altLang="ko-KR" sz="2400" b="1" dirty="0">
                <a:solidFill>
                  <a:schemeClr val="tx1">
                    <a:lumMod val="75000"/>
                    <a:lumOff val="25000"/>
                  </a:schemeClr>
                </a:solidFill>
                <a:latin typeface="+mj-lt"/>
                <a:cs typeface="Arial" pitchFamily="34" charset="0"/>
              </a:rPr>
              <a:t>Soluções - Coleções de dados privadas no </a:t>
            </a:r>
            <a:r>
              <a:rPr lang="pt-BR" altLang="ko-KR" sz="2400" b="1" dirty="0" err="1">
                <a:solidFill>
                  <a:schemeClr val="tx1">
                    <a:lumMod val="75000"/>
                    <a:lumOff val="25000"/>
                  </a:schemeClr>
                </a:solidFill>
                <a:latin typeface="+mj-lt"/>
                <a:cs typeface="Arial" pitchFamily="34" charset="0"/>
              </a:rPr>
              <a:t>Hyperledger</a:t>
            </a:r>
            <a:r>
              <a:rPr lang="pt-BR" altLang="ko-KR" sz="2400" b="1" dirty="0">
                <a:solidFill>
                  <a:schemeClr val="tx1">
                    <a:lumMod val="75000"/>
                    <a:lumOff val="25000"/>
                  </a:schemeClr>
                </a:solidFill>
                <a:latin typeface="+mj-lt"/>
                <a:cs typeface="Arial" pitchFamily="34" charset="0"/>
              </a:rPr>
              <a:t> </a:t>
            </a:r>
            <a:r>
              <a:rPr lang="pt-BR" altLang="ko-KR" sz="2400" b="1" dirty="0" err="1">
                <a:solidFill>
                  <a:schemeClr val="tx1">
                    <a:lumMod val="75000"/>
                    <a:lumOff val="25000"/>
                  </a:schemeClr>
                </a:solidFill>
                <a:latin typeface="+mj-lt"/>
                <a:cs typeface="Arial" pitchFamily="34" charset="0"/>
              </a:rPr>
              <a:t>Fabric</a:t>
            </a:r>
            <a:r>
              <a:rPr lang="pt-BR" altLang="ko-KR" sz="2400" b="1" dirty="0">
                <a:solidFill>
                  <a:schemeClr val="tx1">
                    <a:lumMod val="75000"/>
                    <a:lumOff val="25000"/>
                  </a:schemeClr>
                </a:solidFill>
                <a:latin typeface="+mj-lt"/>
                <a:cs typeface="Arial" pitchFamily="34" charset="0"/>
              </a:rPr>
              <a:t>  </a:t>
            </a:r>
          </a:p>
        </p:txBody>
      </p:sp>
      <p:sp>
        <p:nvSpPr>
          <p:cNvPr id="39" name="TextBox 38">
            <a:extLst>
              <a:ext uri="{FF2B5EF4-FFF2-40B4-BE49-F238E27FC236}">
                <a16:creationId xmlns:a16="http://schemas.microsoft.com/office/drawing/2014/main" id="{7D998ED4-A105-40ED-8D9A-07EBE0D04111}"/>
              </a:ext>
            </a:extLst>
          </p:cNvPr>
          <p:cNvSpPr txBox="1"/>
          <p:nvPr/>
        </p:nvSpPr>
        <p:spPr>
          <a:xfrm>
            <a:off x="1326624" y="1419840"/>
            <a:ext cx="9777351" cy="3908762"/>
          </a:xfrm>
          <a:prstGeom prst="rect">
            <a:avLst/>
          </a:prstGeom>
          <a:noFill/>
        </p:spPr>
        <p:txBody>
          <a:bodyPr wrap="square" rtlCol="0">
            <a:spAutoFit/>
          </a:bodyPr>
          <a:lstStyle/>
          <a:p>
            <a:endParaRPr lang="pt-BR" altLang="ko-KR" sz="1400" dirty="0">
              <a:cs typeface="Arial" pitchFamily="34" charset="0"/>
            </a:endParaRPr>
          </a:p>
          <a:p>
            <a:r>
              <a:rPr lang="pt-BR" altLang="ko-KR" dirty="0">
                <a:cs typeface="Arial" pitchFamily="34" charset="0"/>
              </a:rPr>
              <a:t>O </a:t>
            </a:r>
            <a:r>
              <a:rPr lang="pt-BR" altLang="ko-KR" dirty="0" err="1">
                <a:cs typeface="Arial" pitchFamily="34" charset="0"/>
              </a:rPr>
              <a:t>Hyperledger</a:t>
            </a:r>
            <a:r>
              <a:rPr lang="pt-BR" altLang="ko-KR" dirty="0">
                <a:cs typeface="Arial" pitchFamily="34" charset="0"/>
              </a:rPr>
              <a:t> </a:t>
            </a:r>
            <a:r>
              <a:rPr lang="pt-BR" altLang="ko-KR" dirty="0" err="1">
                <a:cs typeface="Arial" pitchFamily="34" charset="0"/>
              </a:rPr>
              <a:t>Fabric</a:t>
            </a:r>
            <a:r>
              <a:rPr lang="pt-BR" altLang="ko-KR" dirty="0">
                <a:cs typeface="Arial" pitchFamily="34" charset="0"/>
              </a:rPr>
              <a:t> é uma estrutura de </a:t>
            </a:r>
            <a:r>
              <a:rPr lang="pt-BR" altLang="ko-KR" dirty="0" err="1">
                <a:cs typeface="Arial" pitchFamily="34" charset="0"/>
              </a:rPr>
              <a:t>blockchain</a:t>
            </a:r>
            <a:r>
              <a:rPr lang="pt-BR" altLang="ko-KR" dirty="0">
                <a:cs typeface="Arial" pitchFamily="34" charset="0"/>
              </a:rPr>
              <a:t> privada amplamente utilizada pela Linux Foundation e pela IBM. </a:t>
            </a:r>
          </a:p>
          <a:p>
            <a:endParaRPr lang="pt-BR" altLang="ko-KR" dirty="0">
              <a:cs typeface="Arial" pitchFamily="34" charset="0"/>
            </a:endParaRPr>
          </a:p>
          <a:p>
            <a:r>
              <a:rPr lang="pt-BR" altLang="ko-KR" dirty="0">
                <a:cs typeface="Arial" pitchFamily="34" charset="0"/>
              </a:rPr>
              <a:t>O modelo distribuído e descentralizado do </a:t>
            </a:r>
            <a:r>
              <a:rPr lang="pt-BR" altLang="ko-KR" dirty="0" err="1">
                <a:cs typeface="Arial" pitchFamily="34" charset="0"/>
              </a:rPr>
              <a:t>Fabric</a:t>
            </a:r>
            <a:r>
              <a:rPr lang="pt-BR" altLang="ko-KR" dirty="0">
                <a:cs typeface="Arial" pitchFamily="34" charset="0"/>
              </a:rPr>
              <a:t> torna os dados visíveis em todas as organizações. </a:t>
            </a:r>
          </a:p>
          <a:p>
            <a:endParaRPr lang="pt-BR" altLang="ko-KR" dirty="0">
              <a:cs typeface="Arial" pitchFamily="34" charset="0"/>
            </a:endParaRPr>
          </a:p>
          <a:p>
            <a:r>
              <a:rPr lang="pt-BR" altLang="ko-KR" dirty="0">
                <a:cs typeface="Arial" pitchFamily="34" charset="0"/>
              </a:rPr>
              <a:t>Um grupo de organizações no consórcio pode exigir que alguns dos dados críticos sejam compartilhados entre um subconjunto delas, em vez de compartilhá-los em toda a rede. </a:t>
            </a:r>
          </a:p>
          <a:p>
            <a:endParaRPr lang="pt-BR" altLang="ko-KR" dirty="0">
              <a:cs typeface="Arial" pitchFamily="34" charset="0"/>
            </a:endParaRPr>
          </a:p>
          <a:p>
            <a:r>
              <a:rPr lang="pt-BR" altLang="ko-KR" dirty="0">
                <a:cs typeface="Arial" pitchFamily="34" charset="0"/>
              </a:rPr>
              <a:t>O </a:t>
            </a:r>
            <a:r>
              <a:rPr lang="pt-BR" altLang="ko-KR" dirty="0" err="1">
                <a:cs typeface="Arial" pitchFamily="34" charset="0"/>
              </a:rPr>
              <a:t>Hyperledger</a:t>
            </a:r>
            <a:r>
              <a:rPr lang="pt-BR" altLang="ko-KR" dirty="0">
                <a:cs typeface="Arial" pitchFamily="34" charset="0"/>
              </a:rPr>
              <a:t> </a:t>
            </a:r>
            <a:r>
              <a:rPr lang="pt-BR" altLang="ko-KR" dirty="0" err="1">
                <a:cs typeface="Arial" pitchFamily="34" charset="0"/>
              </a:rPr>
              <a:t>Fabric</a:t>
            </a:r>
            <a:r>
              <a:rPr lang="pt-BR" altLang="ko-KR" dirty="0">
                <a:cs typeface="Arial" pitchFamily="34" charset="0"/>
              </a:rPr>
              <a:t> fornece o  modelo de </a:t>
            </a:r>
            <a:r>
              <a:rPr lang="pt-BR" altLang="ko-KR" b="1" dirty="0">
                <a:cs typeface="Arial" pitchFamily="34" charset="0"/>
              </a:rPr>
              <a:t>coleções de dados privados </a:t>
            </a:r>
            <a:r>
              <a:rPr lang="pt-BR" altLang="ko-KR" dirty="0">
                <a:cs typeface="Arial" pitchFamily="34" charset="0"/>
              </a:rPr>
              <a:t>para conseguir isso. </a:t>
            </a:r>
          </a:p>
          <a:p>
            <a:endParaRPr lang="pt-BR" altLang="ko-KR" dirty="0">
              <a:cs typeface="Arial" pitchFamily="34" charset="0"/>
            </a:endParaRPr>
          </a:p>
          <a:p>
            <a:r>
              <a:rPr lang="pt-BR" altLang="ko-KR" dirty="0">
                <a:cs typeface="Arial" pitchFamily="34" charset="0"/>
              </a:rPr>
              <a:t>Uma transação com dados privados no </a:t>
            </a:r>
            <a:r>
              <a:rPr lang="pt-BR" altLang="ko-KR" dirty="0" err="1">
                <a:cs typeface="Arial" pitchFamily="34" charset="0"/>
              </a:rPr>
              <a:t>Fabric</a:t>
            </a:r>
            <a:r>
              <a:rPr lang="pt-BR" altLang="ko-KR" dirty="0">
                <a:cs typeface="Arial" pitchFamily="34" charset="0"/>
              </a:rPr>
              <a:t> é composta de dois itens, os dados privados reais e o </a:t>
            </a:r>
            <a:r>
              <a:rPr lang="pt-BR" altLang="ko-KR" dirty="0" err="1">
                <a:cs typeface="Arial" pitchFamily="34" charset="0"/>
              </a:rPr>
              <a:t>hash</a:t>
            </a:r>
            <a:r>
              <a:rPr lang="pt-BR" altLang="ko-KR" dirty="0">
                <a:cs typeface="Arial" pitchFamily="34" charset="0"/>
              </a:rPr>
              <a:t> dos dados privados, conforme mostrado na Fig. 2. </a:t>
            </a:r>
          </a:p>
        </p:txBody>
      </p:sp>
    </p:spTree>
    <p:extLst>
      <p:ext uri="{BB962C8B-B14F-4D97-AF65-F5344CB8AC3E}">
        <p14:creationId xmlns:p14="http://schemas.microsoft.com/office/powerpoint/2010/main" val="3693460954"/>
      </p:ext>
    </p:extLst>
  </p:cSld>
  <p:clrMapOvr>
    <a:masterClrMapping/>
  </p:clrMapOvr>
</p:sld>
</file>

<file path=ppt/theme/theme1.xml><?xml version="1.0" encoding="utf-8"?>
<a:theme xmlns:a="http://schemas.openxmlformats.org/drawingml/2006/main" name="Cover and End Slide Master">
  <a:themeElements>
    <a:clrScheme name="ALLPPT-403">
      <a:dk1>
        <a:sysClr val="windowText" lastClr="000000"/>
      </a:dk1>
      <a:lt1>
        <a:sysClr val="window" lastClr="FFFFFF"/>
      </a:lt1>
      <a:dk2>
        <a:srgbClr val="1F497D"/>
      </a:dk2>
      <a:lt2>
        <a:srgbClr val="EEECE1"/>
      </a:lt2>
      <a:accent1>
        <a:srgbClr val="196491"/>
      </a:accent1>
      <a:accent2>
        <a:srgbClr val="0587AF"/>
      </a:accent2>
      <a:accent3>
        <a:srgbClr val="19A5BE"/>
      </a:accent3>
      <a:accent4>
        <a:srgbClr val="53C3CD"/>
      </a:accent4>
      <a:accent5>
        <a:srgbClr val="5AB4C1"/>
      </a:accent5>
      <a:accent6>
        <a:srgbClr val="1A8EA9"/>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s Slide Master">
  <a:themeElements>
    <a:clrScheme name="ALLPPT-403">
      <a:dk1>
        <a:sysClr val="windowText" lastClr="000000"/>
      </a:dk1>
      <a:lt1>
        <a:sysClr val="window" lastClr="FFFFFF"/>
      </a:lt1>
      <a:dk2>
        <a:srgbClr val="1F497D"/>
      </a:dk2>
      <a:lt2>
        <a:srgbClr val="EEECE1"/>
      </a:lt2>
      <a:accent1>
        <a:srgbClr val="196491"/>
      </a:accent1>
      <a:accent2>
        <a:srgbClr val="0587AF"/>
      </a:accent2>
      <a:accent3>
        <a:srgbClr val="19A5BE"/>
      </a:accent3>
      <a:accent4>
        <a:srgbClr val="53C3CD"/>
      </a:accent4>
      <a:accent5>
        <a:srgbClr val="5AB4C1"/>
      </a:accent5>
      <a:accent6>
        <a:srgbClr val="1A8EA9"/>
      </a:accent6>
      <a:hlink>
        <a:srgbClr val="0000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Section Break Slide Master">
  <a:themeElements>
    <a:clrScheme name="ALLPPT-404">
      <a:dk1>
        <a:sysClr val="windowText" lastClr="000000"/>
      </a:dk1>
      <a:lt1>
        <a:sysClr val="window" lastClr="FFFFFF"/>
      </a:lt1>
      <a:dk2>
        <a:srgbClr val="44546A"/>
      </a:dk2>
      <a:lt2>
        <a:srgbClr val="E7E6E6"/>
      </a:lt2>
      <a:accent1>
        <a:srgbClr val="5A9BD5"/>
      </a:accent1>
      <a:accent2>
        <a:srgbClr val="224A90"/>
      </a:accent2>
      <a:accent3>
        <a:srgbClr val="010A4F"/>
      </a:accent3>
      <a:accent4>
        <a:srgbClr val="5A9BD5"/>
      </a:accent4>
      <a:accent5>
        <a:srgbClr val="224A90"/>
      </a:accent5>
      <a:accent6>
        <a:srgbClr val="010A4F"/>
      </a:accent6>
      <a:hlink>
        <a:srgbClr val="262626"/>
      </a:hlink>
      <a:folHlink>
        <a:srgbClr val="262626"/>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3779</TotalTime>
  <Words>2900</Words>
  <Application>Microsoft Office PowerPoint</Application>
  <PresentationFormat>Widescreen</PresentationFormat>
  <Paragraphs>243</Paragraphs>
  <Slides>31</Slides>
  <Notes>0</Notes>
  <HiddenSlides>0</HiddenSlides>
  <MMClips>0</MMClips>
  <ScaleCrop>false</ScaleCrop>
  <HeadingPairs>
    <vt:vector size="6" baseType="variant">
      <vt:variant>
        <vt:lpstr>Fontes usadas</vt:lpstr>
      </vt:variant>
      <vt:variant>
        <vt:i4>4</vt:i4>
      </vt:variant>
      <vt:variant>
        <vt:lpstr>Tema</vt:lpstr>
      </vt:variant>
      <vt:variant>
        <vt:i4>3</vt:i4>
      </vt:variant>
      <vt:variant>
        <vt:lpstr>Títulos de slides</vt:lpstr>
      </vt:variant>
      <vt:variant>
        <vt:i4>31</vt:i4>
      </vt:variant>
    </vt:vector>
  </HeadingPairs>
  <TitlesOfParts>
    <vt:vector size="38" baseType="lpstr">
      <vt:lpstr>Arial</vt:lpstr>
      <vt:lpstr>Calibri</vt:lpstr>
      <vt:lpstr>Calibri Light</vt:lpstr>
      <vt:lpstr>Gill Sans MT</vt:lpstr>
      <vt:lpstr>Cover and End Slide Master</vt:lpstr>
      <vt:lpstr>Contents Slide Master</vt:lpstr>
      <vt:lpstr>Section Break Slide Master</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Allppt.com</dc:creator>
  <cp:lastModifiedBy>Adriano Busson de Jesus</cp:lastModifiedBy>
  <cp:revision>90</cp:revision>
  <dcterms:created xsi:type="dcterms:W3CDTF">2020-01-20T05:08:25Z</dcterms:created>
  <dcterms:modified xsi:type="dcterms:W3CDTF">2024-11-14T17:44:51Z</dcterms:modified>
</cp:coreProperties>
</file>